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82"/>
  </p:notesMasterIdLst>
  <p:sldIdLst>
    <p:sldId id="330" r:id="rId2"/>
    <p:sldId id="329" r:id="rId3"/>
    <p:sldId id="331" r:id="rId4"/>
    <p:sldId id="332" r:id="rId5"/>
    <p:sldId id="333" r:id="rId6"/>
    <p:sldId id="334" r:id="rId7"/>
    <p:sldId id="335" r:id="rId8"/>
    <p:sldId id="336" r:id="rId9"/>
    <p:sldId id="337" r:id="rId10"/>
    <p:sldId id="338" r:id="rId11"/>
    <p:sldId id="339" r:id="rId12"/>
    <p:sldId id="340" r:id="rId13"/>
    <p:sldId id="342" r:id="rId14"/>
    <p:sldId id="341" r:id="rId15"/>
    <p:sldId id="343" r:id="rId16"/>
    <p:sldId id="344" r:id="rId17"/>
    <p:sldId id="345" r:id="rId18"/>
    <p:sldId id="346"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405" r:id="rId40"/>
    <p:sldId id="367" r:id="rId41"/>
    <p:sldId id="368" r:id="rId42"/>
    <p:sldId id="408" r:id="rId43"/>
    <p:sldId id="406" r:id="rId44"/>
    <p:sldId id="407"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66"/>
    <a:srgbClr val="6600CC"/>
    <a:srgbClr val="FF0000"/>
    <a:srgbClr val="660066"/>
    <a:srgbClr val="FFFF00"/>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86275" autoAdjust="0"/>
  </p:normalViewPr>
  <p:slideViewPr>
    <p:cSldViewPr>
      <p:cViewPr varScale="1">
        <p:scale>
          <a:sx n="74" d="100"/>
          <a:sy n="74" d="100"/>
        </p:scale>
        <p:origin x="174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39DE0-AA26-4A72-AFD0-60B4334C6D67}" type="datetimeFigureOut">
              <a:rPr lang="zh-CN" altLang="en-US" smtClean="0"/>
              <a:t>2021/12/14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8B702-BFE1-4A94-8FE6-B37C06A9E39D}" type="slidenum">
              <a:rPr lang="zh-CN" altLang="en-US" smtClean="0"/>
              <a:t>‹#›</a:t>
            </a:fld>
            <a:endParaRPr lang="zh-CN" altLang="en-US"/>
          </a:p>
        </p:txBody>
      </p:sp>
    </p:spTree>
    <p:extLst>
      <p:ext uri="{BB962C8B-B14F-4D97-AF65-F5344CB8AC3E}">
        <p14:creationId xmlns:p14="http://schemas.microsoft.com/office/powerpoint/2010/main" val="8617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a:t>
            </a:r>
          </a:p>
        </p:txBody>
      </p:sp>
      <p:sp>
        <p:nvSpPr>
          <p:cNvPr id="4" name="灯片编号占位符 3"/>
          <p:cNvSpPr>
            <a:spLocks noGrp="1"/>
          </p:cNvSpPr>
          <p:nvPr>
            <p:ph type="sldNum" sz="quarter" idx="10"/>
          </p:nvPr>
        </p:nvSpPr>
        <p:spPr/>
        <p:txBody>
          <a:bodyPr/>
          <a:lstStyle/>
          <a:p>
            <a:fld id="{CE28B702-BFE1-4A94-8FE6-B37C06A9E39D}" type="slidenum">
              <a:rPr lang="zh-CN" altLang="en-US" smtClean="0"/>
              <a:t>3</a:t>
            </a:fld>
            <a:endParaRPr lang="zh-CN" altLang="en-US"/>
          </a:p>
        </p:txBody>
      </p:sp>
    </p:spTree>
    <p:extLst>
      <p:ext uri="{BB962C8B-B14F-4D97-AF65-F5344CB8AC3E}">
        <p14:creationId xmlns:p14="http://schemas.microsoft.com/office/powerpoint/2010/main" val="288548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00B70FF-47C8-472F-9FD3-510B3E135FBB}" type="slidenum">
              <a:rPr lang="zh-CN" altLang="en-US"/>
              <a:pPr/>
              <a:t>34</a:t>
            </a:fld>
            <a:endParaRPr lang="en-US" altLang="zh-CN"/>
          </a:p>
        </p:txBody>
      </p:sp>
    </p:spTree>
    <p:extLst>
      <p:ext uri="{BB962C8B-B14F-4D97-AF65-F5344CB8AC3E}">
        <p14:creationId xmlns:p14="http://schemas.microsoft.com/office/powerpoint/2010/main" val="181160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E92CF9D-635F-4469-B425-CA881504C54B}" type="slidenum">
              <a:rPr lang="zh-CN" altLang="en-US"/>
              <a:pPr/>
              <a:t>35</a:t>
            </a:fld>
            <a:endParaRPr lang="en-US" altLang="zh-CN"/>
          </a:p>
        </p:txBody>
      </p:sp>
    </p:spTree>
    <p:extLst>
      <p:ext uri="{BB962C8B-B14F-4D97-AF65-F5344CB8AC3E}">
        <p14:creationId xmlns:p14="http://schemas.microsoft.com/office/powerpoint/2010/main" val="948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C108708-64AF-46FE-91D3-484E2810EFC0}" type="slidenum">
              <a:rPr lang="zh-CN" altLang="en-US"/>
              <a:pPr/>
              <a:t>41</a:t>
            </a:fld>
            <a:endParaRPr lang="en-US" altLang="zh-CN"/>
          </a:p>
        </p:txBody>
      </p:sp>
    </p:spTree>
    <p:extLst>
      <p:ext uri="{BB962C8B-B14F-4D97-AF65-F5344CB8AC3E}">
        <p14:creationId xmlns:p14="http://schemas.microsoft.com/office/powerpoint/2010/main" val="1773394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F4A5798-8B75-4FC2-A361-E537871D0D1F}" type="slidenum">
              <a:rPr lang="zh-CN" altLang="en-US"/>
              <a:pPr/>
              <a:t>45</a:t>
            </a:fld>
            <a:endParaRPr lang="en-US" altLang="zh-CN"/>
          </a:p>
        </p:txBody>
      </p:sp>
    </p:spTree>
    <p:extLst>
      <p:ext uri="{BB962C8B-B14F-4D97-AF65-F5344CB8AC3E}">
        <p14:creationId xmlns:p14="http://schemas.microsoft.com/office/powerpoint/2010/main" val="145847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C40C5F0-AE7F-44BE-A9DD-7680E0CC060A}" type="slidenum">
              <a:rPr lang="zh-CN" altLang="en-US"/>
              <a:pPr/>
              <a:t>46</a:t>
            </a:fld>
            <a:endParaRPr lang="en-US" altLang="zh-CN"/>
          </a:p>
        </p:txBody>
      </p:sp>
    </p:spTree>
    <p:extLst>
      <p:ext uri="{BB962C8B-B14F-4D97-AF65-F5344CB8AC3E}">
        <p14:creationId xmlns:p14="http://schemas.microsoft.com/office/powerpoint/2010/main" val="389944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67AF0CA-C28E-47F9-B53D-1FF3857B0AAF}" type="slidenum">
              <a:rPr lang="zh-CN" altLang="en-US"/>
              <a:pPr/>
              <a:t>47</a:t>
            </a:fld>
            <a:endParaRPr lang="en-US" altLang="zh-CN"/>
          </a:p>
        </p:txBody>
      </p:sp>
    </p:spTree>
    <p:extLst>
      <p:ext uri="{BB962C8B-B14F-4D97-AF65-F5344CB8AC3E}">
        <p14:creationId xmlns:p14="http://schemas.microsoft.com/office/powerpoint/2010/main" val="3029808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49ACC9-713A-4828-9BB1-1D485927E471}" type="slidenum">
              <a:rPr lang="zh-CN" altLang="en-US"/>
              <a:pPr/>
              <a:t>49</a:t>
            </a:fld>
            <a:endParaRPr lang="en-US" altLang="zh-CN"/>
          </a:p>
        </p:txBody>
      </p:sp>
    </p:spTree>
    <p:extLst>
      <p:ext uri="{BB962C8B-B14F-4D97-AF65-F5344CB8AC3E}">
        <p14:creationId xmlns:p14="http://schemas.microsoft.com/office/powerpoint/2010/main" val="2860782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03316AA-4977-4933-B294-2BB5A53985D1}" type="slidenum">
              <a:rPr lang="zh-CN" altLang="en-US"/>
              <a:pPr/>
              <a:t>62</a:t>
            </a:fld>
            <a:endParaRPr lang="en-US" altLang="zh-CN"/>
          </a:p>
        </p:txBody>
      </p:sp>
    </p:spTree>
    <p:extLst>
      <p:ext uri="{BB962C8B-B14F-4D97-AF65-F5344CB8AC3E}">
        <p14:creationId xmlns:p14="http://schemas.microsoft.com/office/powerpoint/2010/main" val="255112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C973DC4-A003-454C-A17C-210FCDAA9799}" type="slidenum">
              <a:rPr lang="zh-CN" altLang="en-US"/>
              <a:pPr/>
              <a:t>63</a:t>
            </a:fld>
            <a:endParaRPr lang="en-US" altLang="zh-CN"/>
          </a:p>
        </p:txBody>
      </p:sp>
    </p:spTree>
    <p:extLst>
      <p:ext uri="{BB962C8B-B14F-4D97-AF65-F5344CB8AC3E}">
        <p14:creationId xmlns:p14="http://schemas.microsoft.com/office/powerpoint/2010/main" val="378738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6A9E26-AEF7-4BD1-BC9C-2CB3AC25B558}" type="slidenum">
              <a:rPr lang="zh-CN" altLang="en-US"/>
              <a:pPr/>
              <a:t>64</a:t>
            </a:fld>
            <a:endParaRPr lang="en-US" altLang="zh-CN"/>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xfrm>
            <a:off x="914400" y="4267200"/>
            <a:ext cx="5029200" cy="4114800"/>
          </a:xfrm>
        </p:spPr>
        <p:txBody>
          <a:bodyPr/>
          <a:lstStyle/>
          <a:p>
            <a:endParaRPr lang="zh-CN" altLang="en-US" sz="1400"/>
          </a:p>
        </p:txBody>
      </p:sp>
    </p:spTree>
    <p:extLst>
      <p:ext uri="{BB962C8B-B14F-4D97-AF65-F5344CB8AC3E}">
        <p14:creationId xmlns:p14="http://schemas.microsoft.com/office/powerpoint/2010/main" val="168424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重起</a:t>
            </a:r>
            <a:r>
              <a:rPr lang="en-US" altLang="zh-CN" dirty="0"/>
              <a:t>-</a:t>
            </a:r>
            <a:r>
              <a:rPr lang="zh-CN" altLang="en-US" dirty="0"/>
              <a:t>重启</a:t>
            </a:r>
            <a:endParaRPr lang="en-US" altLang="zh-CN" dirty="0"/>
          </a:p>
          <a:p>
            <a:r>
              <a:rPr lang="zh-CN" altLang="en-US" dirty="0"/>
              <a:t>冲值</a:t>
            </a:r>
            <a:r>
              <a:rPr lang="en-US" altLang="zh-CN" dirty="0"/>
              <a:t>-</a:t>
            </a:r>
            <a:r>
              <a:rPr lang="zh-CN" altLang="en-US" dirty="0"/>
              <a:t>充值</a:t>
            </a:r>
            <a:endParaRPr lang="en-US" altLang="zh-CN" dirty="0"/>
          </a:p>
          <a:p>
            <a:r>
              <a:rPr lang="zh-CN" altLang="en-US" dirty="0"/>
              <a:t>登陆</a:t>
            </a:r>
            <a:r>
              <a:rPr lang="en-US" altLang="zh-CN" dirty="0"/>
              <a:t>-</a:t>
            </a:r>
            <a:r>
              <a:rPr lang="zh-CN" altLang="en-US" dirty="0"/>
              <a:t>登录</a:t>
            </a:r>
            <a:endParaRPr lang="en-US" altLang="zh-CN" dirty="0"/>
          </a:p>
          <a:p>
            <a:r>
              <a:rPr lang="zh-CN" altLang="en-US" dirty="0"/>
              <a:t>请稍后</a:t>
            </a:r>
            <a:r>
              <a:rPr lang="en-US" altLang="zh-CN" dirty="0"/>
              <a:t>-</a:t>
            </a:r>
            <a:r>
              <a:rPr lang="zh-CN" altLang="en-US" dirty="0"/>
              <a:t>请稍候</a:t>
            </a:r>
          </a:p>
        </p:txBody>
      </p:sp>
      <p:sp>
        <p:nvSpPr>
          <p:cNvPr id="4" name="灯片编号占位符 3"/>
          <p:cNvSpPr>
            <a:spLocks noGrp="1"/>
          </p:cNvSpPr>
          <p:nvPr>
            <p:ph type="sldNum" sz="quarter" idx="10"/>
          </p:nvPr>
        </p:nvSpPr>
        <p:spPr/>
        <p:txBody>
          <a:bodyPr/>
          <a:lstStyle/>
          <a:p>
            <a:fld id="{CE28B702-BFE1-4A94-8FE6-B37C06A9E39D}" type="slidenum">
              <a:rPr lang="zh-CN" altLang="en-US" smtClean="0"/>
              <a:t>6</a:t>
            </a:fld>
            <a:endParaRPr lang="zh-CN" altLang="en-US"/>
          </a:p>
        </p:txBody>
      </p:sp>
    </p:spTree>
    <p:extLst>
      <p:ext uri="{BB962C8B-B14F-4D97-AF65-F5344CB8AC3E}">
        <p14:creationId xmlns:p14="http://schemas.microsoft.com/office/powerpoint/2010/main" val="2063724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BE67649-AED6-433F-9325-7B7D9619FAD9}" type="slidenum">
              <a:rPr lang="zh-CN" altLang="en-US"/>
              <a:pPr/>
              <a:t>65</a:t>
            </a:fld>
            <a:endParaRPr lang="en-US" altLang="zh-CN"/>
          </a:p>
        </p:txBody>
      </p:sp>
    </p:spTree>
    <p:extLst>
      <p:ext uri="{BB962C8B-B14F-4D97-AF65-F5344CB8AC3E}">
        <p14:creationId xmlns:p14="http://schemas.microsoft.com/office/powerpoint/2010/main" val="1579300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3BE4B3D-A253-4995-AC37-82E24EBDBEE4}" type="slidenum">
              <a:rPr lang="zh-CN" altLang="en-US"/>
              <a:pPr/>
              <a:t>66</a:t>
            </a:fld>
            <a:endParaRPr lang="en-US" altLang="zh-CN"/>
          </a:p>
        </p:txBody>
      </p:sp>
    </p:spTree>
    <p:extLst>
      <p:ext uri="{BB962C8B-B14F-4D97-AF65-F5344CB8AC3E}">
        <p14:creationId xmlns:p14="http://schemas.microsoft.com/office/powerpoint/2010/main" val="3168762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B78AB5B-3914-4F2C-9FDD-DE8E12CD69B8}" type="slidenum">
              <a:rPr lang="zh-CN" altLang="en-US"/>
              <a:pPr/>
              <a:t>67</a:t>
            </a:fld>
            <a:endParaRPr lang="en-US" altLang="zh-CN"/>
          </a:p>
        </p:txBody>
      </p:sp>
    </p:spTree>
    <p:extLst>
      <p:ext uri="{BB962C8B-B14F-4D97-AF65-F5344CB8AC3E}">
        <p14:creationId xmlns:p14="http://schemas.microsoft.com/office/powerpoint/2010/main" val="634413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DEFD6B6-2142-4AF3-B28F-FD0B8E450D2A}" type="slidenum">
              <a:rPr lang="zh-CN" altLang="en-US"/>
              <a:pPr/>
              <a:t>69</a:t>
            </a:fld>
            <a:endParaRPr lang="en-US" altLang="zh-CN"/>
          </a:p>
        </p:txBody>
      </p:sp>
    </p:spTree>
    <p:extLst>
      <p:ext uri="{BB962C8B-B14F-4D97-AF65-F5344CB8AC3E}">
        <p14:creationId xmlns:p14="http://schemas.microsoft.com/office/powerpoint/2010/main" val="757260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F6BA1D2D-AF19-45FF-BFA5-9CD196763708}" type="slidenum">
              <a:rPr lang="zh-CN" altLang="en-US"/>
              <a:pPr/>
              <a:t>70</a:t>
            </a:fld>
            <a:endParaRPr lang="en-US" altLang="zh-CN"/>
          </a:p>
        </p:txBody>
      </p:sp>
    </p:spTree>
    <p:extLst>
      <p:ext uri="{BB962C8B-B14F-4D97-AF65-F5344CB8AC3E}">
        <p14:creationId xmlns:p14="http://schemas.microsoft.com/office/powerpoint/2010/main" val="2370465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AEC9ED5-65C3-49CB-B90F-F103C39C7B4F}" type="slidenum">
              <a:rPr lang="zh-CN" altLang="en-US"/>
              <a:pPr/>
              <a:t>71</a:t>
            </a:fld>
            <a:endParaRPr lang="en-US" altLang="zh-CN"/>
          </a:p>
        </p:txBody>
      </p:sp>
    </p:spTree>
    <p:extLst>
      <p:ext uri="{BB962C8B-B14F-4D97-AF65-F5344CB8AC3E}">
        <p14:creationId xmlns:p14="http://schemas.microsoft.com/office/powerpoint/2010/main" val="1000154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320461A-32DC-474E-9714-02F153F93E34}" type="slidenum">
              <a:rPr lang="zh-CN" altLang="en-US"/>
              <a:pPr/>
              <a:t>72</a:t>
            </a:fld>
            <a:endParaRPr lang="en-US" altLang="zh-CN"/>
          </a:p>
        </p:txBody>
      </p:sp>
    </p:spTree>
    <p:extLst>
      <p:ext uri="{BB962C8B-B14F-4D97-AF65-F5344CB8AC3E}">
        <p14:creationId xmlns:p14="http://schemas.microsoft.com/office/powerpoint/2010/main" val="114546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EABB2CB-C7AE-4F7B-B893-AFE43356C8B2}" type="slidenum">
              <a:rPr lang="zh-CN" altLang="en-US"/>
              <a:pPr/>
              <a:t>73</a:t>
            </a:fld>
            <a:endParaRPr lang="en-US" altLang="zh-CN"/>
          </a:p>
        </p:txBody>
      </p:sp>
    </p:spTree>
    <p:extLst>
      <p:ext uri="{BB962C8B-B14F-4D97-AF65-F5344CB8AC3E}">
        <p14:creationId xmlns:p14="http://schemas.microsoft.com/office/powerpoint/2010/main" val="2436968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D6AAC5F-EE43-4B5C-82D6-8BB39595BE46}" type="slidenum">
              <a:rPr lang="zh-CN" altLang="en-US"/>
              <a:pPr/>
              <a:t>74</a:t>
            </a:fld>
            <a:endParaRPr lang="en-US" altLang="zh-CN"/>
          </a:p>
        </p:txBody>
      </p:sp>
    </p:spTree>
    <p:extLst>
      <p:ext uri="{BB962C8B-B14F-4D97-AF65-F5344CB8AC3E}">
        <p14:creationId xmlns:p14="http://schemas.microsoft.com/office/powerpoint/2010/main" val="395191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36BBCF0-6EA8-4F58-8F24-6F50C4F88D9B}" type="slidenum">
              <a:rPr lang="zh-CN" altLang="en-US"/>
              <a:pPr/>
              <a:t>75</a:t>
            </a:fld>
            <a:endParaRPr lang="en-US" altLang="zh-CN"/>
          </a:p>
        </p:txBody>
      </p:sp>
    </p:spTree>
    <p:extLst>
      <p:ext uri="{BB962C8B-B14F-4D97-AF65-F5344CB8AC3E}">
        <p14:creationId xmlns:p14="http://schemas.microsoft.com/office/powerpoint/2010/main" val="41558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对于与这个例子类似的应用，让阈值等于最大值是一个好的选择，因为输入图像是二值的，并且我们要寻找的最强响应</a:t>
            </a:r>
          </a:p>
        </p:txBody>
      </p:sp>
      <p:sp>
        <p:nvSpPr>
          <p:cNvPr id="4" name="灯片编号占位符 3"/>
          <p:cNvSpPr>
            <a:spLocks noGrp="1"/>
          </p:cNvSpPr>
          <p:nvPr>
            <p:ph type="sldNum" sz="quarter" idx="10"/>
          </p:nvPr>
        </p:nvSpPr>
        <p:spPr/>
        <p:txBody>
          <a:bodyPr/>
          <a:lstStyle/>
          <a:p>
            <a:fld id="{CE28B702-BFE1-4A94-8FE6-B37C06A9E39D}" type="slidenum">
              <a:rPr lang="zh-CN" altLang="en-US" smtClean="0"/>
              <a:t>8</a:t>
            </a:fld>
            <a:endParaRPr lang="zh-CN" altLang="en-US"/>
          </a:p>
        </p:txBody>
      </p:sp>
    </p:spTree>
    <p:extLst>
      <p:ext uri="{BB962C8B-B14F-4D97-AF65-F5344CB8AC3E}">
        <p14:creationId xmlns:p14="http://schemas.microsoft.com/office/powerpoint/2010/main" val="549470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7BE4654-FFC1-4D0F-8B87-5C08BB65DD87}" type="slidenum">
              <a:rPr lang="zh-CN" altLang="en-US"/>
              <a:pPr/>
              <a:t>76</a:t>
            </a:fld>
            <a:endParaRPr lang="en-US" altLang="zh-CN"/>
          </a:p>
        </p:txBody>
      </p:sp>
    </p:spTree>
    <p:extLst>
      <p:ext uri="{BB962C8B-B14F-4D97-AF65-F5344CB8AC3E}">
        <p14:creationId xmlns:p14="http://schemas.microsoft.com/office/powerpoint/2010/main" val="425595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4DB9B11-6893-4DF5-9767-3ACCF4C9F2BD}" type="slidenum">
              <a:rPr lang="zh-CN" altLang="en-US"/>
              <a:pPr/>
              <a:t>26</a:t>
            </a:fld>
            <a:endParaRPr lang="en-US" altLang="zh-CN"/>
          </a:p>
        </p:txBody>
      </p:sp>
    </p:spTree>
    <p:extLst>
      <p:ext uri="{BB962C8B-B14F-4D97-AF65-F5344CB8AC3E}">
        <p14:creationId xmlns:p14="http://schemas.microsoft.com/office/powerpoint/2010/main" val="118085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701BA0A-EAF5-4B43-83B8-20381DE819A8}" type="slidenum">
              <a:rPr lang="zh-CN" altLang="en-US"/>
              <a:pPr/>
              <a:t>27</a:t>
            </a:fld>
            <a:endParaRPr lang="en-US" altLang="zh-CN"/>
          </a:p>
        </p:txBody>
      </p:sp>
    </p:spTree>
    <p:extLst>
      <p:ext uri="{BB962C8B-B14F-4D97-AF65-F5344CB8AC3E}">
        <p14:creationId xmlns:p14="http://schemas.microsoft.com/office/powerpoint/2010/main" val="148579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590DFF4-2059-4B5C-A01C-BC806BD0A746}" type="slidenum">
              <a:rPr lang="zh-CN" altLang="en-US"/>
              <a:pPr/>
              <a:t>28</a:t>
            </a:fld>
            <a:endParaRPr lang="en-US" altLang="zh-CN"/>
          </a:p>
        </p:txBody>
      </p:sp>
    </p:spTree>
    <p:extLst>
      <p:ext uri="{BB962C8B-B14F-4D97-AF65-F5344CB8AC3E}">
        <p14:creationId xmlns:p14="http://schemas.microsoft.com/office/powerpoint/2010/main" val="86413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5535F52-AF3F-419B-8192-9976CDDEFC60}" type="slidenum">
              <a:rPr lang="zh-CN" altLang="en-US"/>
              <a:pPr/>
              <a:t>30</a:t>
            </a:fld>
            <a:endParaRPr lang="en-US" altLang="zh-CN"/>
          </a:p>
        </p:txBody>
      </p:sp>
    </p:spTree>
    <p:extLst>
      <p:ext uri="{BB962C8B-B14F-4D97-AF65-F5344CB8AC3E}">
        <p14:creationId xmlns:p14="http://schemas.microsoft.com/office/powerpoint/2010/main" val="319578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7BC4AC0-5EF1-4650-8D4C-C5F869881A15}" type="slidenum">
              <a:rPr lang="zh-CN" altLang="en-US"/>
              <a:pPr/>
              <a:t>31</a:t>
            </a:fld>
            <a:endParaRPr lang="en-US" altLang="zh-CN"/>
          </a:p>
        </p:txBody>
      </p:sp>
    </p:spTree>
    <p:extLst>
      <p:ext uri="{BB962C8B-B14F-4D97-AF65-F5344CB8AC3E}">
        <p14:creationId xmlns:p14="http://schemas.microsoft.com/office/powerpoint/2010/main" val="811258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560DF0-F84F-4A1F-9779-1CA85EC2EFBA}" type="slidenum">
              <a:rPr lang="zh-CN" altLang="en-US"/>
              <a:pPr/>
              <a:t>32</a:t>
            </a:fld>
            <a:endParaRPr lang="en-US" altLang="zh-CN"/>
          </a:p>
        </p:txBody>
      </p:sp>
    </p:spTree>
    <p:extLst>
      <p:ext uri="{BB962C8B-B14F-4D97-AF65-F5344CB8AC3E}">
        <p14:creationId xmlns:p14="http://schemas.microsoft.com/office/powerpoint/2010/main" val="1503102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5" name="组合 14"/>
          <p:cNvGrpSpPr>
            <a:grpSpLocks/>
          </p:cNvGrpSpPr>
          <p:nvPr userDrawn="1"/>
        </p:nvGrpSpPr>
        <p:grpSpPr bwMode="auto">
          <a:xfrm>
            <a:off x="0" y="6126163"/>
            <a:ext cx="9144000" cy="731837"/>
            <a:chOff x="1" y="2947547"/>
            <a:chExt cx="9143999" cy="2827685"/>
          </a:xfrm>
        </p:grpSpPr>
        <p:sp>
          <p:nvSpPr>
            <p:cNvPr id="6" name="任意多边形 5"/>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任意多边形 6"/>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grpSp>
        <p:nvGrpSpPr>
          <p:cNvPr id="8" name="组合 30"/>
          <p:cNvGrpSpPr>
            <a:grpSpLocks/>
          </p:cNvGrpSpPr>
          <p:nvPr userDrawn="1"/>
        </p:nvGrpSpPr>
        <p:grpSpPr bwMode="auto">
          <a:xfrm rot="10800000">
            <a:off x="0" y="0"/>
            <a:ext cx="9144000" cy="1882775"/>
            <a:chOff x="1" y="2994858"/>
            <a:chExt cx="9144001" cy="3162457"/>
          </a:xfrm>
        </p:grpSpPr>
        <p:sp>
          <p:nvSpPr>
            <p:cNvPr id="9" name="任意多边形 8"/>
            <p:cNvSpPr/>
            <p:nvPr/>
          </p:nvSpPr>
          <p:spPr>
            <a:xfrm>
              <a:off x="1" y="3008190"/>
              <a:ext cx="9144001" cy="2154524"/>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任意多边形 9"/>
            <p:cNvSpPr/>
            <p:nvPr/>
          </p:nvSpPr>
          <p:spPr>
            <a:xfrm>
              <a:off x="1" y="3488158"/>
              <a:ext cx="9144001" cy="268249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grpSp>
      <p:sp>
        <p:nvSpPr>
          <p:cNvPr id="11" name="文本框 10"/>
          <p:cNvSpPr txBox="1"/>
          <p:nvPr userDrawn="1"/>
        </p:nvSpPr>
        <p:spPr>
          <a:xfrm>
            <a:off x="8702675" y="6511925"/>
            <a:ext cx="211138" cy="214313"/>
          </a:xfrm>
          <a:prstGeom prst="rect">
            <a:avLst/>
          </a:prstGeom>
          <a:noFill/>
          <a:ln>
            <a:solidFill>
              <a:schemeClr val="bg1">
                <a:lumMod val="75000"/>
              </a:schemeClr>
            </a:solidFill>
          </a:ln>
        </p:spPr>
        <p:txBody>
          <a:bodyPr wrap="none" lIns="72000" tIns="72000" rIns="72000" bIns="72000" anchor="ctr"/>
          <a:lstStyle/>
          <a:p>
            <a:pPr algn="ctr" eaLnBrk="1" hangingPunct="1">
              <a:defRPr/>
            </a:pPr>
            <a:fld id="{C499048A-D904-4739-A628-10448597847B}" type="slidenum">
              <a:rPr lang="zh-CN" altLang="en-US" sz="800" b="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pPr algn="ctr" eaLnBrk="1" hangingPunct="1">
                <a:defRPr/>
              </a:p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454025" y="6511925"/>
            <a:ext cx="501650" cy="214313"/>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天津大学</a:t>
            </a:r>
          </a:p>
        </p:txBody>
      </p:sp>
      <p:sp>
        <p:nvSpPr>
          <p:cNvPr id="13" name="矩形 12"/>
          <p:cNvSpPr/>
          <p:nvPr userDrawn="1"/>
        </p:nvSpPr>
        <p:spPr>
          <a:xfrm>
            <a:off x="7351713" y="6516688"/>
            <a:ext cx="708025" cy="215900"/>
          </a:xfrm>
          <a:prstGeom prst="rect">
            <a:avLst/>
          </a:prstGeom>
        </p:spPr>
        <p:txBody>
          <a:bodyPr wrap="none" lIns="0">
            <a:spAutoFit/>
          </a:bodyPr>
          <a:lstStyle/>
          <a:p>
            <a:pPr eaLnBrk="1" hangingPunct="1">
              <a:defRPr/>
            </a:pPr>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数字图像处理</a:t>
            </a:r>
          </a:p>
        </p:txBody>
      </p:sp>
      <p:pic>
        <p:nvPicPr>
          <p:cNvPr id="14" name="图片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56563" y="288925"/>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p:cNvSpPr>
            <a:spLocks noGrp="1"/>
          </p:cNvSpPr>
          <p:nvPr>
            <p:ph type="title"/>
          </p:nvPr>
        </p:nvSpPr>
        <p:spPr>
          <a:xfrm>
            <a:off x="453759" y="685800"/>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200" b="1"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单击此处编辑母版标题样式</a:t>
            </a:r>
          </a:p>
        </p:txBody>
      </p:sp>
      <p:sp>
        <p:nvSpPr>
          <p:cNvPr id="18" name="内容占位符 2"/>
          <p:cNvSpPr>
            <a:spLocks noGrp="1"/>
          </p:cNvSpPr>
          <p:nvPr>
            <p:ph idx="1"/>
          </p:nvPr>
        </p:nvSpPr>
        <p:spPr>
          <a:xfrm>
            <a:off x="361950" y="1685859"/>
            <a:ext cx="8229600" cy="4511741"/>
          </a:xfrm>
          <a:prstGeom prst="rect">
            <a:avLst/>
          </a:prstGeom>
        </p:spPr>
        <p:txBody>
          <a:bodyPr/>
          <a:lstStyle>
            <a:lvl1pPr marL="285750" indent="-285750">
              <a:buClr>
                <a:srgbClr val="04619D"/>
              </a:buClr>
              <a:buFont typeface="Wingdings" panose="05000000000000000000" pitchFamily="2" charset="2"/>
              <a:buChar char="n"/>
              <a:defRPr sz="2000">
                <a:latin typeface="微软雅黑" panose="020B0503020204020204" pitchFamily="34" charset="-122"/>
                <a:ea typeface="微软雅黑" panose="020B0503020204020204" pitchFamily="34" charset="-122"/>
              </a:defRPr>
            </a:lvl1pPr>
            <a:lvl2pPr marL="800100" indent="-342900">
              <a:buClr>
                <a:srgbClr val="04619D"/>
              </a:buClr>
              <a:buFont typeface="Wingdings" panose="05000000000000000000" pitchFamily="2" charset="2"/>
              <a:buChar char="l"/>
              <a:defRPr sz="1800">
                <a:latin typeface="微软雅黑" panose="020B0503020204020204" pitchFamily="34" charset="-122"/>
                <a:ea typeface="微软雅黑" panose="020B0503020204020204" pitchFamily="34" charset="-122"/>
              </a:defRPr>
            </a:lvl2pPr>
            <a:lvl3pPr marL="1200150" indent="-342900">
              <a:buFont typeface="Wingdings" panose="05000000000000000000" pitchFamily="2" charset="2"/>
              <a:buChar char="l"/>
              <a:defRPr sz="1600">
                <a:latin typeface="微软雅黑" panose="020B0503020204020204" pitchFamily="34" charset="-122"/>
                <a:ea typeface="微软雅黑" panose="020B0503020204020204" pitchFamily="34" charset="-122"/>
              </a:defRPr>
            </a:lvl3pPr>
          </a:lstStyle>
          <a:p>
            <a:endParaRPr lang="en-US" altLang="zh-CN" dirty="0"/>
          </a:p>
          <a:p>
            <a:pPr lvl="1"/>
            <a:endParaRPr lang="en-US" altLang="zh-CN" dirty="0"/>
          </a:p>
          <a:p>
            <a:pPr lvl="2"/>
            <a:endParaRPr lang="zh-CN" altLang="en-US" dirty="0"/>
          </a:p>
        </p:txBody>
      </p:sp>
      <p:sp>
        <p:nvSpPr>
          <p:cNvPr id="19" name="文本占位符 20"/>
          <p:cNvSpPr>
            <a:spLocks noGrp="1"/>
          </p:cNvSpPr>
          <p:nvPr>
            <p:ph type="body" sz="quarter" idx="10"/>
          </p:nvPr>
        </p:nvSpPr>
        <p:spPr>
          <a:xfrm>
            <a:off x="0" y="-1281"/>
            <a:ext cx="5108575" cy="534681"/>
          </a:xfrm>
          <a:prstGeom prst="rect">
            <a:avLst/>
          </a:prstGeom>
        </p:spPr>
        <p:txBody>
          <a:bodyPr/>
          <a:lstStyle>
            <a:lvl1pPr marL="0" indent="0">
              <a:buNone/>
              <a:defRPr lang="zh-CN" altLang="en-US" sz="2400" b="1"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p>
        </p:txBody>
      </p:sp>
    </p:spTree>
    <p:extLst>
      <p:ext uri="{BB962C8B-B14F-4D97-AF65-F5344CB8AC3E}">
        <p14:creationId xmlns:p14="http://schemas.microsoft.com/office/powerpoint/2010/main" val="144702357"/>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5225"/>
            <a:ext cx="2289175" cy="476250"/>
          </a:xfrm>
          <a:prstGeom prst="rect">
            <a:avLst/>
          </a:prstGeom>
        </p:spPr>
        <p:txBody>
          <a:bodyPr/>
          <a:lstStyle>
            <a:lvl1pPr>
              <a:defRPr/>
            </a:lvl1pPr>
          </a:lstStyle>
          <a:p>
            <a:fld id="{27372BB2-10B2-4E8F-B85E-1BE9C4A6B135}" type="slidenum">
              <a:rPr lang="zh-CN" altLang="en-US"/>
              <a:pPr/>
              <a:t>‹#›</a:t>
            </a:fld>
            <a:endParaRPr lang="en-US" altLang="zh-CN"/>
          </a:p>
        </p:txBody>
      </p:sp>
    </p:spTree>
    <p:extLst>
      <p:ext uri="{BB962C8B-B14F-4D97-AF65-F5344CB8AC3E}">
        <p14:creationId xmlns:p14="http://schemas.microsoft.com/office/powerpoint/2010/main" val="86038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01725" y="0"/>
            <a:ext cx="7740650" cy="7112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01625" y="1905000"/>
            <a:ext cx="854075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B3008C2F-57D6-4B4C-8376-60A4F92E7C58}" type="slidenum">
              <a:rPr lang="zh-CN" altLang="en-US"/>
              <a:pPr/>
              <a:t>‹#›</a:t>
            </a:fld>
            <a:endParaRPr lang="en-US" altLang="zh-CN"/>
          </a:p>
        </p:txBody>
      </p:sp>
    </p:spTree>
    <p:extLst>
      <p:ext uri="{BB962C8B-B14F-4D97-AF65-F5344CB8AC3E}">
        <p14:creationId xmlns:p14="http://schemas.microsoft.com/office/powerpoint/2010/main" val="209318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01725" y="0"/>
            <a:ext cx="7740650" cy="7112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2969980B-9EBC-4F9F-B25D-49715DD3F6FC}" type="slidenum">
              <a:rPr lang="zh-CN" altLang="en-US"/>
              <a:pPr/>
              <a:t>‹#›</a:t>
            </a:fld>
            <a:endParaRPr lang="en-US" altLang="zh-CN"/>
          </a:p>
        </p:txBody>
      </p:sp>
    </p:spTree>
    <p:extLst>
      <p:ext uri="{BB962C8B-B14F-4D97-AF65-F5344CB8AC3E}">
        <p14:creationId xmlns:p14="http://schemas.microsoft.com/office/powerpoint/2010/main" val="192170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01725" y="0"/>
            <a:ext cx="7740650" cy="7112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01625" y="1905000"/>
            <a:ext cx="4194175"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05000"/>
            <a:ext cx="4194175"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a:prstGeom prst="rect">
            <a:avLst/>
          </a:prstGeom>
        </p:spPr>
        <p:txBody>
          <a:bodyPr/>
          <a:lstStyle>
            <a:lvl1pPr>
              <a:defRPr/>
            </a:lvl1pPr>
          </a:lstStyle>
          <a:p>
            <a:fld id="{C1E6D500-9533-4596-B5C7-9AF785E35018}" type="slidenum">
              <a:rPr lang="zh-CN" altLang="en-US"/>
              <a:pPr/>
              <a:t>‹#›</a:t>
            </a:fld>
            <a:endParaRPr lang="en-US" altLang="zh-CN"/>
          </a:p>
        </p:txBody>
      </p:sp>
    </p:spTree>
    <p:extLst>
      <p:ext uri="{BB962C8B-B14F-4D97-AF65-F5344CB8AC3E}">
        <p14:creationId xmlns:p14="http://schemas.microsoft.com/office/powerpoint/2010/main" val="316473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01725" y="0"/>
            <a:ext cx="7740650" cy="7112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01625" y="1905000"/>
            <a:ext cx="8540750" cy="20208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01625" y="4078288"/>
            <a:ext cx="8540750" cy="20208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a:prstGeom prst="rect">
            <a:avLst/>
          </a:prstGeom>
        </p:spPr>
        <p:txBody>
          <a:bodyPr/>
          <a:lstStyle>
            <a:lvl1pPr>
              <a:defRPr/>
            </a:lvl1pPr>
          </a:lstStyle>
          <a:p>
            <a:fld id="{4CA8BB27-9355-4921-9FE2-4FD83EC29258}" type="slidenum">
              <a:rPr lang="zh-CN" altLang="en-US"/>
              <a:pPr/>
              <a:t>‹#›</a:t>
            </a:fld>
            <a:endParaRPr lang="en-US" altLang="zh-CN"/>
          </a:p>
        </p:txBody>
      </p:sp>
    </p:spTree>
    <p:extLst>
      <p:ext uri="{BB962C8B-B14F-4D97-AF65-F5344CB8AC3E}">
        <p14:creationId xmlns:p14="http://schemas.microsoft.com/office/powerpoint/2010/main" val="4011361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0"/>
            <a:ext cx="8540750" cy="6099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2875898A-12E4-48BC-A566-1DB237C6874F}" type="slidenum">
              <a:rPr lang="zh-CN" altLang="en-US"/>
              <a:pPr/>
              <a:t>‹#›</a:t>
            </a:fld>
            <a:endParaRPr lang="en-US" altLang="zh-CN"/>
          </a:p>
        </p:txBody>
      </p:sp>
    </p:spTree>
    <p:extLst>
      <p:ext uri="{BB962C8B-B14F-4D97-AF65-F5344CB8AC3E}">
        <p14:creationId xmlns:p14="http://schemas.microsoft.com/office/powerpoint/2010/main" val="3190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Lst>
  <p:transition spd="slow">
    <p:randomBar dir="vert"/>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2pPr>
      <a:lvl3pPr algn="ctr"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3pPr>
      <a:lvl4pPr algn="ctr"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4pPr>
      <a:lvl5pPr algn="ctr"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5pPr>
      <a:lvl6pPr marL="457200" algn="ctr" rtl="0" fontAlgn="base">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6pPr>
      <a:lvl7pPr marL="914400" algn="ctr" rtl="0" fontAlgn="base">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7pPr>
      <a:lvl8pPr marL="1371600" algn="ctr" rtl="0" fontAlgn="base">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8pPr>
      <a:lvl9pPr marL="1828800" algn="ctr" rtl="0" fontAlgn="base">
        <a:spcBef>
          <a:spcPct val="0"/>
        </a:spcBef>
        <a:spcAft>
          <a:spcPct val="0"/>
        </a:spcAft>
        <a:defRPr sz="4400">
          <a:solidFill>
            <a:schemeClr val="tx2"/>
          </a:solidFill>
          <a:latin typeface="Tahoma" panose="020B0604030504040204" pitchFamily="34" charset="0"/>
          <a:ea typeface="宋体" panose="02010600030101010101" pitchFamily="2" charset="-122"/>
          <a:cs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5.xml"/><Relationship Id="rId7" Type="http://schemas.openxmlformats.org/officeDocument/2006/relationships/image" Target="../media/image2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slideLayout" Target="../slideLayouts/slideLayout1.xml"/><Relationship Id="rId4" Type="http://schemas.openxmlformats.org/officeDocument/2006/relationships/tags" Target="../tags/tag6.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oleObject" Target="../embeddings/oleObject9.bin"/><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4.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38.wmf"/><Relationship Id="rId4" Type="http://schemas.openxmlformats.org/officeDocument/2006/relationships/oleObject" Target="../embeddings/oleObject12.bin"/><Relationship Id="rId9" Type="http://schemas.openxmlformats.org/officeDocument/2006/relationships/image" Target="../media/image40.wm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43.png"/><Relationship Id="rId4"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3.png"/><Relationship Id="rId4" Type="http://schemas.openxmlformats.org/officeDocument/2006/relationships/image" Target="../media/image5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2.bin"/><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65.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6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63.png"/><Relationship Id="rId5" Type="http://schemas.openxmlformats.org/officeDocument/2006/relationships/tags" Target="../tags/tag13.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tags" Target="../tags/tag12.xml"/><Relationship Id="rId9" Type="http://schemas.openxmlformats.org/officeDocument/2006/relationships/image" Target="../media/image61.png"/><Relationship Id="rId1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1.jpeg"/><Relationship Id="rId5" Type="http://schemas.openxmlformats.org/officeDocument/2006/relationships/image" Target="../media/image70.wmf"/><Relationship Id="rId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72.wmf"/><Relationship Id="rId4" Type="http://schemas.openxmlformats.org/officeDocument/2006/relationships/oleObject" Target="../embeddings/oleObject2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74.png"/><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78.wmf"/><Relationship Id="rId4" Type="http://schemas.openxmlformats.org/officeDocument/2006/relationships/oleObject" Target="../embeddings/oleObject28.bin"/></Relationships>
</file>

<file path=ppt/slides/_rels/slide5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81.wmf"/><Relationship Id="rId5" Type="http://schemas.openxmlformats.org/officeDocument/2006/relationships/oleObject" Target="../embeddings/oleObject30.bin"/><Relationship Id="rId4" Type="http://schemas.openxmlformats.org/officeDocument/2006/relationships/image" Target="../media/image80.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84.wmf"/><Relationship Id="rId5" Type="http://schemas.openxmlformats.org/officeDocument/2006/relationships/oleObject" Target="../embeddings/oleObject33.bin"/><Relationship Id="rId4" Type="http://schemas.openxmlformats.org/officeDocument/2006/relationships/image" Target="../media/image83.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image" Target="../media/image85.wmf"/></Relationships>
</file>

<file path=ppt/slides/_rels/slide58.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7.wmf"/><Relationship Id="rId5" Type="http://schemas.openxmlformats.org/officeDocument/2006/relationships/oleObject" Target="../embeddings/oleObject36.bin"/><Relationship Id="rId4" Type="http://schemas.openxmlformats.org/officeDocument/2006/relationships/image" Target="../media/image86.wmf"/></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91.wmf"/><Relationship Id="rId4" Type="http://schemas.openxmlformats.org/officeDocument/2006/relationships/oleObject" Target="../embeddings/oleObject38.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95.png"/><Relationship Id="rId4" Type="http://schemas.openxmlformats.org/officeDocument/2006/relationships/oleObject" Target="../embeddings/oleObject39.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7"/>
          <p:cNvPicPr>
            <a:picLocks noChangeAspect="1"/>
          </p:cNvPicPr>
          <p:nvPr/>
        </p:nvPicPr>
        <p:blipFill>
          <a:blip r:embed="rId2">
            <a:extLst>
              <a:ext uri="{28A0092B-C50C-407E-A947-70E740481C1C}">
                <a14:useLocalDpi xmlns:a14="http://schemas.microsoft.com/office/drawing/2010/main" val="0"/>
              </a:ext>
            </a:extLst>
          </a:blip>
          <a:srcRect r="1869" b="28764"/>
          <a:stretch>
            <a:fillRect/>
          </a:stretch>
        </p:blipFill>
        <p:spPr bwMode="auto">
          <a:xfrm>
            <a:off x="0" y="-4763"/>
            <a:ext cx="9144000" cy="49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5"/>
          <p:cNvSpPr/>
          <p:nvPr/>
        </p:nvSpPr>
        <p:spPr>
          <a:xfrm>
            <a:off x="0" y="2841625"/>
            <a:ext cx="9144000" cy="205263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03B7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任意多边形 6"/>
          <p:cNvSpPr/>
          <p:nvPr/>
        </p:nvSpPr>
        <p:spPr>
          <a:xfrm>
            <a:off x="0" y="3379788"/>
            <a:ext cx="9144000" cy="34782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8" name="文本框 7"/>
          <p:cNvSpPr txBox="1"/>
          <p:nvPr/>
        </p:nvSpPr>
        <p:spPr>
          <a:xfrm>
            <a:off x="541338" y="5997575"/>
            <a:ext cx="4284662" cy="579438"/>
          </a:xfrm>
          <a:prstGeom prst="rect">
            <a:avLst/>
          </a:prstGeom>
          <a:noFill/>
        </p:spPr>
        <p:txBody>
          <a:bodyPr>
            <a:spAutoFit/>
          </a:bodyPr>
          <a:lstStyle/>
          <a:p>
            <a:pPr eaLnBrk="1" hangingPunct="1">
              <a:lnSpc>
                <a:spcPct val="150000"/>
              </a:lnSpc>
              <a:defRPr/>
            </a:pPr>
            <a:r>
              <a:rPr lang="en-US" altLang="zh-CN" b="1" dirty="0">
                <a:solidFill>
                  <a:srgbClr val="003B7D"/>
                </a:solidFill>
              </a:rPr>
              <a:t>Digital Image Processing</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54" name="标题 3"/>
          <p:cNvSpPr>
            <a:spLocks noGrp="1"/>
          </p:cNvSpPr>
          <p:nvPr>
            <p:ph type="title" idx="4294967295"/>
          </p:nvPr>
        </p:nvSpPr>
        <p:spPr bwMode="auto">
          <a:xfrm>
            <a:off x="503238" y="5272088"/>
            <a:ext cx="5580062" cy="584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3200" dirty="0">
                <a:solidFill>
                  <a:srgbClr val="003B7D"/>
                </a:solidFill>
              </a:rPr>
              <a:t>数字图像处理</a:t>
            </a:r>
          </a:p>
        </p:txBody>
      </p:sp>
      <p:pic>
        <p:nvPicPr>
          <p:cNvPr id="205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5203825"/>
            <a:ext cx="130968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边缘检测</a:t>
            </a:r>
          </a:p>
        </p:txBody>
      </p:sp>
      <p:sp>
        <p:nvSpPr>
          <p:cNvPr id="3" name="内容占位符 2"/>
          <p:cNvSpPr>
            <a:spLocks noGrp="1"/>
          </p:cNvSpPr>
          <p:nvPr>
            <p:ph idx="1"/>
          </p:nvPr>
        </p:nvSpPr>
        <p:spPr/>
        <p:txBody>
          <a:bodyPr/>
          <a:lstStyle/>
          <a:p>
            <a:r>
              <a:rPr lang="zh-CN" altLang="en-US" dirty="0"/>
              <a:t>理想的边缘</a:t>
            </a:r>
            <a:endParaRPr lang="en-US" altLang="zh-CN" dirty="0"/>
          </a:p>
          <a:p>
            <a:pPr lvl="1"/>
            <a:r>
              <a:rPr lang="zh-CN" altLang="en-US" dirty="0"/>
              <a:t>每个像素都处在灰度级跃变的一个垂直台阶上</a:t>
            </a:r>
            <a:endParaRPr lang="en-US" altLang="zh-CN" dirty="0"/>
          </a:p>
          <a:p>
            <a:r>
              <a:rPr lang="zh-CN" altLang="en-US" dirty="0"/>
              <a:t>实际的边缘</a:t>
            </a:r>
            <a:endParaRPr lang="en-US" altLang="zh-CN" dirty="0"/>
          </a:p>
          <a:p>
            <a:pPr lvl="1"/>
            <a:r>
              <a:rPr lang="zh-CN" altLang="en-US" dirty="0"/>
              <a:t>边缘模糊，可被模拟成具有“类斜面”的剖面</a:t>
            </a:r>
            <a:endParaRPr lang="en-US" altLang="zh-CN" dirty="0"/>
          </a:p>
          <a:p>
            <a:pPr lvl="1"/>
            <a:r>
              <a:rPr lang="zh-CN" altLang="en-US" dirty="0"/>
              <a:t>原因：光学系统、采样和其他图像采集不完善</a:t>
            </a:r>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rotWithShape="1">
          <a:blip r:embed="rId2"/>
          <a:srcRect r="1302"/>
          <a:stretch/>
        </p:blipFill>
        <p:spPr>
          <a:xfrm>
            <a:off x="1748485" y="3616696"/>
            <a:ext cx="5566716" cy="2590800"/>
          </a:xfrm>
          <a:prstGeom prst="rect">
            <a:avLst/>
          </a:prstGeom>
        </p:spPr>
      </p:pic>
    </p:spTree>
    <p:extLst>
      <p:ext uri="{BB962C8B-B14F-4D97-AF65-F5344CB8AC3E}">
        <p14:creationId xmlns:p14="http://schemas.microsoft.com/office/powerpoint/2010/main" val="102891742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32657" y="1752600"/>
            <a:ext cx="4206609" cy="4511741"/>
          </a:xfrm>
        </p:spPr>
        <p:txBody>
          <a:bodyPr/>
          <a:lstStyle/>
          <a:p>
            <a:r>
              <a:rPr lang="zh-CN" altLang="en-US" dirty="0"/>
              <a:t>一阶导数可以用于检测图像中的一个点是否为边缘点</a:t>
            </a:r>
            <a:endParaRPr lang="en-US" altLang="zh-CN" dirty="0"/>
          </a:p>
          <a:p>
            <a:r>
              <a:rPr lang="zh-CN" altLang="en-US" dirty="0"/>
              <a:t>二阶导数的符号可以判断一个边缘像素是在亮边还是暗边</a:t>
            </a:r>
            <a:endParaRPr lang="en-US" altLang="zh-CN" dirty="0"/>
          </a:p>
          <a:p>
            <a:r>
              <a:rPr lang="zh-CN" altLang="en-US" dirty="0"/>
              <a:t>二阶层数附加性质：</a:t>
            </a:r>
            <a:endParaRPr lang="en-US" altLang="zh-CN" dirty="0"/>
          </a:p>
          <a:p>
            <a:pPr lvl="1"/>
            <a:r>
              <a:rPr lang="zh-CN" altLang="en-US" dirty="0"/>
              <a:t>对图像中的每条边缘生成两个值</a:t>
            </a:r>
            <a:endParaRPr lang="en-US" altLang="zh-CN" dirty="0"/>
          </a:p>
          <a:p>
            <a:pPr lvl="1"/>
            <a:r>
              <a:rPr lang="zh-CN" altLang="en-US" dirty="0"/>
              <a:t>一条连接二阶导数的正极值和负极值的虚构直线将在边缘中点附近穿过零点</a:t>
            </a:r>
          </a:p>
        </p:txBody>
      </p:sp>
      <p:sp>
        <p:nvSpPr>
          <p:cNvPr id="4" name="文本占位符 3"/>
          <p:cNvSpPr>
            <a:spLocks noGrp="1"/>
          </p:cNvSpPr>
          <p:nvPr>
            <p:ph type="body" sz="quarter" idx="10"/>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568559" y="1219200"/>
            <a:ext cx="4354570" cy="4495800"/>
          </a:xfrm>
          <a:prstGeom prst="rect">
            <a:avLst/>
          </a:prstGeom>
        </p:spPr>
      </p:pic>
    </p:spTree>
    <p:extLst>
      <p:ext uri="{BB962C8B-B14F-4D97-AF65-F5344CB8AC3E}">
        <p14:creationId xmlns:p14="http://schemas.microsoft.com/office/powerpoint/2010/main" val="1370285132"/>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latin typeface="Tahoma" panose="020B0604030504040204" pitchFamily="34" charset="0"/>
              </a:rPr>
              <a:t>噪声对边缘检测的影响</a:t>
            </a:r>
            <a:endParaRPr lang="zh-CN" altLang="en-US" dirty="0"/>
          </a:p>
        </p:txBody>
      </p:sp>
      <p:sp>
        <p:nvSpPr>
          <p:cNvPr id="3" name="内容占位符 2"/>
          <p:cNvSpPr>
            <a:spLocks noGrp="1"/>
          </p:cNvSpPr>
          <p:nvPr>
            <p:ph idx="1"/>
          </p:nvPr>
        </p:nvSpPr>
        <p:spPr>
          <a:xfrm>
            <a:off x="7917" y="1752600"/>
            <a:ext cx="4210050" cy="4511741"/>
          </a:xfrm>
        </p:spPr>
        <p:txBody>
          <a:bodyPr/>
          <a:lstStyle/>
          <a:p>
            <a:r>
              <a:rPr lang="zh-CN" altLang="en-US" dirty="0"/>
              <a:t>第</a:t>
            </a:r>
            <a:r>
              <a:rPr lang="en-US" altLang="zh-CN" dirty="0"/>
              <a:t>1</a:t>
            </a:r>
            <a:r>
              <a:rPr lang="zh-CN" altLang="en-US" dirty="0"/>
              <a:t>列的第一幅图像无噪声，其他</a:t>
            </a:r>
            <a:r>
              <a:rPr lang="en-US" altLang="zh-CN" dirty="0"/>
              <a:t>3</a:t>
            </a:r>
            <a:r>
              <a:rPr lang="zh-CN" altLang="en-US" dirty="0"/>
              <a:t>幅图可分别被附件的</a:t>
            </a:r>
            <a:r>
              <a:rPr lang="en-US" altLang="zh-CN" dirty="0"/>
              <a:t>0</a:t>
            </a:r>
            <a:r>
              <a:rPr lang="zh-CN" altLang="en-US" dirty="0"/>
              <a:t>均值且标准差为</a:t>
            </a:r>
            <a:r>
              <a:rPr lang="en-US" altLang="zh-CN" dirty="0"/>
              <a:t>0.1, 1.0, 10</a:t>
            </a:r>
            <a:r>
              <a:rPr lang="zh-CN" altLang="en-US" dirty="0"/>
              <a:t>的高斯噪声污染了。每幅图像下面显示的图是穿过图像的水平扫描线的灰度级剖面线。</a:t>
            </a:r>
            <a:endParaRPr lang="en-US" altLang="zh-CN" dirty="0"/>
          </a:p>
          <a:p>
            <a:r>
              <a:rPr lang="zh-CN" altLang="en-US" dirty="0"/>
              <a:t>第</a:t>
            </a:r>
            <a:r>
              <a:rPr lang="en-US" altLang="zh-CN" dirty="0"/>
              <a:t>2</a:t>
            </a:r>
            <a:r>
              <a:rPr lang="zh-CN" altLang="en-US" dirty="0"/>
              <a:t>列图像是左边图像的一阶导数图像</a:t>
            </a:r>
            <a:endParaRPr lang="en-US" altLang="zh-CN" dirty="0"/>
          </a:p>
          <a:p>
            <a:r>
              <a:rPr lang="zh-CN" altLang="en-US" dirty="0"/>
              <a:t>第</a:t>
            </a:r>
            <a:r>
              <a:rPr lang="en-US" altLang="zh-CN" dirty="0"/>
              <a:t>3</a:t>
            </a:r>
            <a:r>
              <a:rPr lang="zh-CN" altLang="en-US" dirty="0"/>
              <a:t>列图像是二阶导数图像</a:t>
            </a:r>
          </a:p>
        </p:txBody>
      </p:sp>
      <p:sp>
        <p:nvSpPr>
          <p:cNvPr id="4" name="文本占位符 3"/>
          <p:cNvSpPr>
            <a:spLocks noGrp="1"/>
          </p:cNvSpPr>
          <p:nvPr>
            <p:ph type="body" sz="quarter" idx="10"/>
          </p:nvPr>
        </p:nvSpPr>
        <p:spPr/>
        <p:txBody>
          <a:bodyPr/>
          <a:lstStyle/>
          <a:p>
            <a:endParaRPr lang="zh-CN" altLang="en-US"/>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538" y="0"/>
            <a:ext cx="4260850" cy="637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Object 7"/>
          <p:cNvGraphicFramePr>
            <a:graphicFrameLocks noChangeAspect="1"/>
          </p:cNvGraphicFramePr>
          <p:nvPr>
            <p:extLst>
              <p:ext uri="{D42A27DB-BD31-4B8C-83A1-F6EECF244321}">
                <p14:modId xmlns:p14="http://schemas.microsoft.com/office/powerpoint/2010/main" val="2555980928"/>
              </p:ext>
            </p:extLst>
          </p:nvPr>
        </p:nvGraphicFramePr>
        <p:xfrm>
          <a:off x="4285590" y="648195"/>
          <a:ext cx="1062038" cy="381000"/>
        </p:xfrm>
        <a:graphic>
          <a:graphicData uri="http://schemas.openxmlformats.org/presentationml/2006/ole">
            <mc:AlternateContent xmlns:mc="http://schemas.openxmlformats.org/markup-compatibility/2006">
              <mc:Choice xmlns:v="urn:schemas-microsoft-com:vml" Requires="v">
                <p:oleObj spid="_x0000_s1094" name="Equation" r:id="rId4" imgW="495000" imgH="177480" progId="Equation.DSMT4">
                  <p:embed/>
                </p:oleObj>
              </mc:Choice>
              <mc:Fallback>
                <p:oleObj name="Equation" r:id="rId4" imgW="49500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590" y="648195"/>
                        <a:ext cx="10620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683636380"/>
              </p:ext>
            </p:extLst>
          </p:nvPr>
        </p:nvGraphicFramePr>
        <p:xfrm>
          <a:off x="4260190" y="2311895"/>
          <a:ext cx="1035050" cy="381000"/>
        </p:xfrm>
        <a:graphic>
          <a:graphicData uri="http://schemas.openxmlformats.org/presentationml/2006/ole">
            <mc:AlternateContent xmlns:mc="http://schemas.openxmlformats.org/markup-compatibility/2006">
              <mc:Choice xmlns:v="urn:schemas-microsoft-com:vml" Requires="v">
                <p:oleObj spid="_x0000_s1095" name="Equation" r:id="rId6" imgW="482400" imgH="177480" progId="Equation.DSMT4">
                  <p:embed/>
                </p:oleObj>
              </mc:Choice>
              <mc:Fallback>
                <p:oleObj name="Equation" r:id="rId6" imgW="48240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0190" y="2311895"/>
                        <a:ext cx="1035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3693188979"/>
              </p:ext>
            </p:extLst>
          </p:nvPr>
        </p:nvGraphicFramePr>
        <p:xfrm>
          <a:off x="4288765" y="5423395"/>
          <a:ext cx="954088" cy="381000"/>
        </p:xfrm>
        <a:graphic>
          <a:graphicData uri="http://schemas.openxmlformats.org/presentationml/2006/ole">
            <mc:AlternateContent xmlns:mc="http://schemas.openxmlformats.org/markup-compatibility/2006">
              <mc:Choice xmlns:v="urn:schemas-microsoft-com:vml" Requires="v">
                <p:oleObj spid="_x0000_s1096" name="Equation" r:id="rId8" imgW="444240" imgH="177480" progId="Equation.DSMT4">
                  <p:embed/>
                </p:oleObj>
              </mc:Choice>
              <mc:Fallback>
                <p:oleObj name="Equation" r:id="rId8" imgW="44424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8765" y="5423395"/>
                        <a:ext cx="95408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564737107"/>
              </p:ext>
            </p:extLst>
          </p:nvPr>
        </p:nvGraphicFramePr>
        <p:xfrm>
          <a:off x="4234790" y="3873995"/>
          <a:ext cx="1035050" cy="381000"/>
        </p:xfrm>
        <a:graphic>
          <a:graphicData uri="http://schemas.openxmlformats.org/presentationml/2006/ole">
            <mc:AlternateContent xmlns:mc="http://schemas.openxmlformats.org/markup-compatibility/2006">
              <mc:Choice xmlns:v="urn:schemas-microsoft-com:vml" Requires="v">
                <p:oleObj spid="_x0000_s1097" name="Equation" r:id="rId10" imgW="482400" imgH="177480" progId="Equation.DSMT4">
                  <p:embed/>
                </p:oleObj>
              </mc:Choice>
              <mc:Fallback>
                <p:oleObj name="Equation" r:id="rId10" imgW="482400" imgH="177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4790" y="3873995"/>
                        <a:ext cx="1035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7847875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梯度算子</a:t>
            </a:r>
          </a:p>
        </p:txBody>
      </p:sp>
      <p:sp>
        <p:nvSpPr>
          <p:cNvPr id="3" name="内容占位符 2"/>
          <p:cNvSpPr>
            <a:spLocks noGrp="1"/>
          </p:cNvSpPr>
          <p:nvPr>
            <p:ph idx="1"/>
          </p:nvPr>
        </p:nvSpPr>
        <p:spPr/>
        <p:txBody>
          <a:bodyPr/>
          <a:lstStyle/>
          <a:p>
            <a:r>
              <a:rPr lang="zh-CN" altLang="en-US" dirty="0"/>
              <a:t>梯度算子是一阶导数算子</a:t>
            </a:r>
            <a:endParaRPr lang="en-US" altLang="zh-CN" dirty="0"/>
          </a:p>
          <a:p>
            <a:r>
              <a:rPr lang="zh-CN" altLang="en-US" dirty="0"/>
              <a:t>图像</a:t>
            </a:r>
            <a:r>
              <a:rPr lang="en-US" altLang="zh-CN" dirty="0"/>
              <a:t>f(</a:t>
            </a:r>
            <a:r>
              <a:rPr lang="en-US" altLang="zh-CN" dirty="0" err="1"/>
              <a:t>x,y</a:t>
            </a:r>
            <a:r>
              <a:rPr lang="en-US" altLang="zh-CN" dirty="0"/>
              <a:t>)</a:t>
            </a:r>
            <a:r>
              <a:rPr lang="zh-CN" altLang="en-US" dirty="0"/>
              <a:t>在位置</a:t>
            </a:r>
            <a:r>
              <a:rPr lang="en-US" altLang="zh-CN" dirty="0"/>
              <a:t>(</a:t>
            </a:r>
            <a:r>
              <a:rPr lang="en-US" altLang="zh-CN" dirty="0" err="1"/>
              <a:t>x,y</a:t>
            </a:r>
            <a:r>
              <a:rPr lang="en-US" altLang="zh-CN" dirty="0"/>
              <a:t>)</a:t>
            </a:r>
            <a:r>
              <a:rPr lang="zh-CN" altLang="en-US" dirty="0"/>
              <a:t>的梯度</a:t>
            </a:r>
            <a:endParaRPr lang="en-US" altLang="zh-CN" dirty="0"/>
          </a:p>
          <a:p>
            <a:endParaRPr lang="en-US" altLang="zh-CN" dirty="0"/>
          </a:p>
          <a:p>
            <a:endParaRPr lang="en-US" altLang="zh-CN" dirty="0"/>
          </a:p>
          <a:p>
            <a:endParaRPr lang="en-US" altLang="zh-CN" dirty="0"/>
          </a:p>
          <a:p>
            <a:endParaRPr lang="en-US" altLang="zh-CN" dirty="0"/>
          </a:p>
          <a:p>
            <a:r>
              <a:rPr lang="zh-CN" altLang="en-US" dirty="0"/>
              <a:t>幅值：</a:t>
            </a:r>
            <a:endParaRPr lang="en-US" altLang="zh-CN" dirty="0"/>
          </a:p>
          <a:p>
            <a:r>
              <a:rPr lang="zh-CN" altLang="en-US" dirty="0"/>
              <a:t>角度：</a:t>
            </a:r>
            <a:endParaRPr lang="en-US" altLang="zh-CN" dirty="0"/>
          </a:p>
          <a:p>
            <a:endParaRPr lang="en-US" altLang="zh-CN" dirty="0"/>
          </a:p>
          <a:p>
            <a:endParaRPr lang="en-US" altLang="zh-CN" dirty="0"/>
          </a:p>
          <a:p>
            <a:endParaRPr lang="en-US" altLang="zh-CN" dirty="0"/>
          </a:p>
          <a:p>
            <a:r>
              <a:rPr lang="zh-CN" altLang="en-US" dirty="0"/>
              <a:t>               近似计算：</a:t>
            </a:r>
          </a:p>
        </p:txBody>
      </p:sp>
      <p:sp>
        <p:nvSpPr>
          <p:cNvPr id="4" name="文本占位符 3"/>
          <p:cNvSpPr>
            <a:spLocks noGrp="1"/>
          </p:cNvSpPr>
          <p:nvPr>
            <p:ph type="body" sz="quarter" idx="10"/>
          </p:nvPr>
        </p:nvSpPr>
        <p:spPr/>
        <p:txBody>
          <a:bodyPr/>
          <a:lstStyle/>
          <a:p>
            <a:endParaRPr lang="zh-CN" altLang="en-US"/>
          </a:p>
        </p:txBody>
      </p:sp>
      <p:pic>
        <p:nvPicPr>
          <p:cNvPr id="8" name="图片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48611" y="2483833"/>
            <a:ext cx="2759964" cy="993648"/>
          </a:xfrm>
          <a:prstGeom prst="rect">
            <a:avLst/>
          </a:prstGeom>
        </p:spPr>
      </p:pic>
      <p:pic>
        <p:nvPicPr>
          <p:cNvPr id="9" name="图片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125218" y="3756519"/>
            <a:ext cx="2351532" cy="455676"/>
          </a:xfrm>
          <a:prstGeom prst="rect">
            <a:avLst/>
          </a:prstGeom>
        </p:spPr>
      </p:pic>
      <p:pic>
        <p:nvPicPr>
          <p:cNvPr id="10" name="图片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116312" y="4260253"/>
            <a:ext cx="2339340" cy="562356"/>
          </a:xfrm>
          <a:prstGeom prst="rect">
            <a:avLst/>
          </a:prstGeom>
        </p:spPr>
      </p:pic>
      <p:pic>
        <p:nvPicPr>
          <p:cNvPr id="11" name="图片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00600" y="4959680"/>
            <a:ext cx="2189988" cy="1783080"/>
          </a:xfrm>
          <a:prstGeom prst="rect">
            <a:avLst/>
          </a:prstGeom>
        </p:spPr>
      </p:pic>
    </p:spTree>
    <p:extLst>
      <p:ext uri="{BB962C8B-B14F-4D97-AF65-F5344CB8AC3E}">
        <p14:creationId xmlns:p14="http://schemas.microsoft.com/office/powerpoint/2010/main" val="4166525883"/>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边缘检测</a:t>
            </a:r>
          </a:p>
        </p:txBody>
      </p:sp>
      <p:sp>
        <p:nvSpPr>
          <p:cNvPr id="3" name="内容占位符 2"/>
          <p:cNvSpPr>
            <a:spLocks noGrp="1"/>
          </p:cNvSpPr>
          <p:nvPr>
            <p:ph idx="1"/>
          </p:nvPr>
        </p:nvSpPr>
        <p:spPr/>
        <p:txBody>
          <a:bodyPr/>
          <a:lstStyle/>
          <a:p>
            <a:r>
              <a:rPr kumimoji="1" lang="zh-CN" altLang="en-US" dirty="0"/>
              <a:t>基于</a:t>
            </a:r>
            <a:r>
              <a:rPr kumimoji="1" lang="zh-CN" altLang="en-US" dirty="0">
                <a:solidFill>
                  <a:srgbClr val="FF0000"/>
                </a:solidFill>
              </a:rPr>
              <a:t>一阶导数</a:t>
            </a:r>
            <a:r>
              <a:rPr kumimoji="1" lang="zh-CN" altLang="en-US" dirty="0"/>
              <a:t>的边缘检测算子包括</a:t>
            </a:r>
            <a:r>
              <a:rPr kumimoji="1" lang="en-US" altLang="zh-CN" dirty="0"/>
              <a:t>Roberts</a:t>
            </a:r>
            <a:r>
              <a:rPr kumimoji="1" lang="zh-CN" altLang="en-US" dirty="0"/>
              <a:t>算子、</a:t>
            </a:r>
            <a:r>
              <a:rPr kumimoji="1" lang="en-US" altLang="zh-CN" dirty="0" err="1"/>
              <a:t>Sobel</a:t>
            </a:r>
            <a:r>
              <a:rPr kumimoji="1" lang="zh-CN" altLang="en-US" dirty="0"/>
              <a:t>算子、</a:t>
            </a:r>
            <a:r>
              <a:rPr kumimoji="1" lang="en-US" altLang="zh-CN" dirty="0"/>
              <a:t>Prewitt</a:t>
            </a:r>
            <a:r>
              <a:rPr kumimoji="1" lang="zh-CN" altLang="en-US" dirty="0"/>
              <a:t>算子等。通过</a:t>
            </a:r>
            <a:r>
              <a:rPr kumimoji="1" lang="en-US" altLang="zh-CN" dirty="0"/>
              <a:t>2×2</a:t>
            </a:r>
            <a:r>
              <a:rPr kumimoji="1" lang="zh-CN" altLang="en-US" dirty="0"/>
              <a:t>或者</a:t>
            </a:r>
            <a:r>
              <a:rPr kumimoji="1" lang="en-US" altLang="zh-CN" dirty="0"/>
              <a:t>3×3</a:t>
            </a:r>
            <a:r>
              <a:rPr kumimoji="1" lang="zh-CN" altLang="en-US" dirty="0"/>
              <a:t>的模板作为核与图像中的每个像素点做卷积和运算，然后选取合适的阈值以提取边缘。</a:t>
            </a:r>
            <a:endParaRPr kumimoji="1" lang="en-US" altLang="zh-CN" dirty="0"/>
          </a:p>
          <a:p>
            <a:r>
              <a:rPr kumimoji="1" lang="zh-CN" altLang="en-US" dirty="0"/>
              <a:t>拉普拉斯边缘检测算子</a:t>
            </a:r>
            <a:r>
              <a:rPr kumimoji="1" lang="en-US" altLang="zh-CN" dirty="0"/>
              <a:t>(</a:t>
            </a:r>
            <a:r>
              <a:rPr kumimoji="1" lang="en-US" altLang="zh-CN" dirty="0" err="1"/>
              <a:t>LoG</a:t>
            </a:r>
            <a:r>
              <a:rPr kumimoji="1" lang="en-US" altLang="zh-CN" dirty="0"/>
              <a:t>)</a:t>
            </a:r>
            <a:r>
              <a:rPr kumimoji="1" lang="zh-CN" altLang="en-US" dirty="0"/>
              <a:t>是基于</a:t>
            </a:r>
            <a:r>
              <a:rPr kumimoji="1" lang="zh-CN" altLang="en-US" dirty="0">
                <a:solidFill>
                  <a:srgbClr val="FF0000"/>
                </a:solidFill>
              </a:rPr>
              <a:t>二阶导数</a:t>
            </a:r>
            <a:r>
              <a:rPr kumimoji="1" lang="zh-CN" altLang="en-US" dirty="0"/>
              <a:t>的边缘检测算子，对噪声敏感，一种改进方式是先对图像进行平滑处理，然后再应用二阶导数的边缘检测算子。</a:t>
            </a:r>
          </a:p>
          <a:p>
            <a:endParaRPr lang="zh-CN" altLang="en-US" dirty="0"/>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4208163959"/>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灯片编号占位符 3"/>
          <p:cNvSpPr txBox="1">
            <a:spLocks/>
          </p:cNvSpPr>
          <p:nvPr/>
        </p:nvSpPr>
        <p:spPr>
          <a:xfrm>
            <a:off x="6553200" y="6245225"/>
            <a:ext cx="2289175" cy="476250"/>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fld id="{B56374A2-6C27-4F12-8D16-1353600351DD}" type="slidenum">
              <a:rPr lang="zh-CN" altLang="en-US" smtClean="0"/>
              <a:pPr/>
              <a:t>15</a:t>
            </a:fld>
            <a:endParaRPr lang="en-US" altLang="zh-CN"/>
          </a:p>
        </p:txBody>
      </p:sp>
      <p:sp>
        <p:nvSpPr>
          <p:cNvPr id="6" name="Rectangle 1035"/>
          <p:cNvSpPr>
            <a:spLocks noChangeArrowheads="1"/>
          </p:cNvSpPr>
          <p:nvPr/>
        </p:nvSpPr>
        <p:spPr bwMode="auto">
          <a:xfrm>
            <a:off x="3522663" y="1906588"/>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solidFill>
                  <a:srgbClr val="FF0000"/>
                </a:solidFill>
                <a:effectLst>
                  <a:outerShdw blurRad="38100" dist="38100" dir="2700000" algn="tl">
                    <a:srgbClr val="C0C0C0"/>
                  </a:outerShdw>
                </a:effectLst>
                <a:latin typeface="Times New Roman" panose="02020603050405020304" pitchFamily="18" charset="0"/>
              </a:rPr>
              <a:t>Roberts</a:t>
            </a:r>
            <a:r>
              <a:rPr lang="zh-CN" altLang="en-US" sz="2400" b="1">
                <a:solidFill>
                  <a:srgbClr val="FF0000"/>
                </a:solidFill>
                <a:effectLst>
                  <a:outerShdw blurRad="38100" dist="38100" dir="2700000" algn="tl">
                    <a:srgbClr val="C0C0C0"/>
                  </a:outerShdw>
                </a:effectLst>
                <a:latin typeface="Times New Roman" panose="02020603050405020304" pitchFamily="18" charset="0"/>
              </a:rPr>
              <a:t>算子 </a:t>
            </a:r>
          </a:p>
        </p:txBody>
      </p:sp>
      <p:graphicFrame>
        <p:nvGraphicFramePr>
          <p:cNvPr id="7" name="Object 1036"/>
          <p:cNvGraphicFramePr>
            <a:graphicFrameLocks noChangeAspect="1"/>
          </p:cNvGraphicFramePr>
          <p:nvPr/>
        </p:nvGraphicFramePr>
        <p:xfrm>
          <a:off x="4627563" y="5119688"/>
          <a:ext cx="1790700" cy="1087437"/>
        </p:xfrm>
        <a:graphic>
          <a:graphicData uri="http://schemas.openxmlformats.org/presentationml/2006/ole">
            <mc:AlternateContent xmlns:mc="http://schemas.openxmlformats.org/markup-compatibility/2006">
              <mc:Choice xmlns:v="urn:schemas-microsoft-com:vml" Requires="v">
                <p:oleObj spid="_x0000_s2067" r:id="rId3" imgW="799753" imgH="482391" progId="Equation.DSMT4">
                  <p:embed/>
                </p:oleObj>
              </mc:Choice>
              <mc:Fallback>
                <p:oleObj r:id="rId3" imgW="799753" imgH="48239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63" y="5119688"/>
                        <a:ext cx="1790700" cy="1087437"/>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00"/>
                            </a:solidFill>
                          </a14:hiddenFill>
                        </a:ext>
                      </a:extLst>
                    </p:spPr>
                  </p:pic>
                </p:oleObj>
              </mc:Fallback>
            </mc:AlternateContent>
          </a:graphicData>
        </a:graphic>
      </p:graphicFrame>
      <p:graphicFrame>
        <p:nvGraphicFramePr>
          <p:cNvPr id="8" name="Group 1075"/>
          <p:cNvGraphicFramePr>
            <a:graphicFrameLocks noGrp="1"/>
          </p:cNvGraphicFramePr>
          <p:nvPr/>
        </p:nvGraphicFramePr>
        <p:xfrm>
          <a:off x="827088" y="2451100"/>
          <a:ext cx="1885950" cy="1828801"/>
        </p:xfrm>
        <a:graphic>
          <a:graphicData uri="http://schemas.openxmlformats.org/drawingml/2006/table">
            <a:tbl>
              <a:tblPr/>
              <a:tblGrid>
                <a:gridCol w="666750">
                  <a:extLst>
                    <a:ext uri="{9D8B030D-6E8A-4147-A177-3AD203B41FA5}">
                      <a16:colId xmlns:a16="http://schemas.microsoft.com/office/drawing/2014/main" val="20000"/>
                    </a:ext>
                  </a:extLst>
                </a:gridCol>
                <a:gridCol w="595312">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tblGrid>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4</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rgbClr val="FF0000"/>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rgbClr val="FF0000"/>
                          </a:solidFill>
                          <a:effectLst/>
                          <a:latin typeface="Arial" panose="020B0604020202020204" pitchFamily="34" charset="0"/>
                          <a:ea typeface="宋体" panose="02010600030101010101" pitchFamily="2" charset="-122"/>
                        </a:rPr>
                        <a:t>5</a:t>
                      </a:r>
                      <a:endParaRPr kumimoji="0" lang="zh-CN" altLang="en-US" sz="2800" b="1" i="0" u="none" strike="noStrike" cap="none" normalizeH="0" baseline="-2500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rgbClr val="FF0000"/>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rgbClr val="FF0000"/>
                          </a:solidFill>
                          <a:effectLst/>
                          <a:latin typeface="Arial" panose="020B0604020202020204" pitchFamily="34" charset="0"/>
                          <a:ea typeface="宋体" panose="02010600030101010101" pitchFamily="2" charset="-122"/>
                        </a:rPr>
                        <a:t>6</a:t>
                      </a:r>
                      <a:endParaRPr kumimoji="0" lang="zh-CN" altLang="en-US" sz="2800" b="1" i="0" u="none" strike="noStrike" cap="none" normalizeH="0" baseline="-2500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7</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rgbClr val="FF0000"/>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rgbClr val="FF0000"/>
                          </a:solidFill>
                          <a:effectLst/>
                          <a:latin typeface="Arial" panose="020B0604020202020204" pitchFamily="34" charset="0"/>
                          <a:ea typeface="宋体" panose="02010600030101010101" pitchFamily="2" charset="-122"/>
                        </a:rPr>
                        <a:t>8</a:t>
                      </a:r>
                      <a:endParaRPr kumimoji="0" lang="zh-CN" altLang="en-US" sz="2800" b="1" i="0" u="none" strike="noStrike" cap="none" normalizeH="0" baseline="-2500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rgbClr val="FF0000"/>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rgbClr val="FF0000"/>
                          </a:solidFill>
                          <a:effectLst/>
                          <a:latin typeface="Arial" panose="020B0604020202020204" pitchFamily="34" charset="0"/>
                          <a:ea typeface="宋体" panose="02010600030101010101" pitchFamily="2" charset="-122"/>
                        </a:rPr>
                        <a:t>9</a:t>
                      </a:r>
                      <a:endParaRPr kumimoji="0" lang="zh-CN" altLang="en-US" sz="2800" b="1" i="0" u="none" strike="noStrike" cap="none" normalizeH="0" baseline="-2500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2"/>
                  </a:ext>
                </a:extLst>
              </a:tr>
            </a:tbl>
          </a:graphicData>
        </a:graphic>
      </p:graphicFrame>
      <p:graphicFrame>
        <p:nvGraphicFramePr>
          <p:cNvPr id="9" name="Group 1148"/>
          <p:cNvGraphicFramePr>
            <a:graphicFrameLocks noGrp="1"/>
          </p:cNvGraphicFramePr>
          <p:nvPr/>
        </p:nvGraphicFramePr>
        <p:xfrm>
          <a:off x="4516438" y="2997200"/>
          <a:ext cx="1319212" cy="1063625"/>
        </p:xfrm>
        <a:graphic>
          <a:graphicData uri="http://schemas.openxmlformats.org/drawingml/2006/table">
            <a:tbl>
              <a:tblPr/>
              <a:tblGrid>
                <a:gridCol w="638175">
                  <a:extLst>
                    <a:ext uri="{9D8B030D-6E8A-4147-A177-3AD203B41FA5}">
                      <a16:colId xmlns:a16="http://schemas.microsoft.com/office/drawing/2014/main" val="20000"/>
                    </a:ext>
                  </a:extLst>
                </a:gridCol>
                <a:gridCol w="681037">
                  <a:extLst>
                    <a:ext uri="{9D8B030D-6E8A-4147-A177-3AD203B41FA5}">
                      <a16:colId xmlns:a16="http://schemas.microsoft.com/office/drawing/2014/main" val="20001"/>
                    </a:ext>
                  </a:extLst>
                </a:gridCol>
              </a:tblGrid>
              <a:tr h="5397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52387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bl>
          </a:graphicData>
        </a:graphic>
      </p:graphicFrame>
      <p:graphicFrame>
        <p:nvGraphicFramePr>
          <p:cNvPr id="10" name="Group 1140"/>
          <p:cNvGraphicFramePr>
            <a:graphicFrameLocks noGrp="1"/>
          </p:cNvGraphicFramePr>
          <p:nvPr/>
        </p:nvGraphicFramePr>
        <p:xfrm>
          <a:off x="6256338" y="2949575"/>
          <a:ext cx="1276350" cy="1100138"/>
        </p:xfrm>
        <a:graphic>
          <a:graphicData uri="http://schemas.openxmlformats.org/drawingml/2006/table">
            <a:tbl>
              <a:tblPr/>
              <a:tblGrid>
                <a:gridCol w="687387">
                  <a:extLst>
                    <a:ext uri="{9D8B030D-6E8A-4147-A177-3AD203B41FA5}">
                      <a16:colId xmlns:a16="http://schemas.microsoft.com/office/drawing/2014/main" val="20000"/>
                    </a:ext>
                  </a:extLst>
                </a:gridCol>
                <a:gridCol w="588963">
                  <a:extLst>
                    <a:ext uri="{9D8B030D-6E8A-4147-A177-3AD203B41FA5}">
                      <a16:colId xmlns:a16="http://schemas.microsoft.com/office/drawing/2014/main" val="20001"/>
                    </a:ext>
                  </a:extLst>
                </a:gridCol>
              </a:tblGrid>
              <a:tr h="5524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5476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bl>
          </a:graphicData>
        </a:graphic>
      </p:graphicFrame>
      <p:sp>
        <p:nvSpPr>
          <p:cNvPr id="11" name="Text Box 1141"/>
          <p:cNvSpPr txBox="1">
            <a:spLocks noChangeArrowheads="1"/>
          </p:cNvSpPr>
          <p:nvPr/>
        </p:nvSpPr>
        <p:spPr bwMode="auto">
          <a:xfrm>
            <a:off x="847725" y="4689475"/>
            <a:ext cx="5708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dirty="0"/>
              <a:t>       由前面第三章的空间图像域增强</a:t>
            </a:r>
            <a:r>
              <a:rPr lang="en-US" altLang="zh-CN" dirty="0"/>
              <a:t>3.7.3</a:t>
            </a:r>
            <a:r>
              <a:rPr lang="zh-CN" altLang="en-US" dirty="0"/>
              <a:t>节可以知道：</a:t>
            </a:r>
          </a:p>
          <a:p>
            <a:r>
              <a:rPr lang="en-US" altLang="zh-CN" dirty="0"/>
              <a:t>Z</a:t>
            </a:r>
            <a:r>
              <a:rPr lang="en-US" altLang="zh-CN" baseline="-25000" dirty="0"/>
              <a:t>5</a:t>
            </a:r>
            <a:r>
              <a:rPr lang="zh-CN" altLang="en-US" dirty="0"/>
              <a:t>点处的一阶偏导数的计算公式为：</a:t>
            </a:r>
          </a:p>
        </p:txBody>
      </p:sp>
      <p:sp>
        <p:nvSpPr>
          <p:cNvPr id="12" name="AutoShape 1144"/>
          <p:cNvSpPr>
            <a:spLocks noChangeArrowheads="1"/>
          </p:cNvSpPr>
          <p:nvPr/>
        </p:nvSpPr>
        <p:spPr bwMode="auto">
          <a:xfrm>
            <a:off x="2819400" y="3263900"/>
            <a:ext cx="976313" cy="485775"/>
          </a:xfrm>
          <a:prstGeom prst="leftArrow">
            <a:avLst>
              <a:gd name="adj1" fmla="val 50000"/>
              <a:gd name="adj2" fmla="val 50245"/>
            </a:avLst>
          </a:prstGeom>
          <a:solidFill>
            <a:schemeClr val="accent1"/>
          </a:solidFill>
          <a:ln w="9525" algn="ctr">
            <a:miter lim="800000"/>
            <a:headEnd/>
            <a:tailEnd/>
          </a:ln>
          <a:effectLst/>
          <a:scene3d>
            <a:camera prst="legacyObliqueTopLeft"/>
            <a:lightRig rig="legacyFlat3" dir="r"/>
          </a:scene3d>
          <a:sp3d extrusionH="430200" prstMaterial="legacyMatte">
            <a:bevelT w="13500" h="13500" prst="angle"/>
            <a:bevelB w="13500" h="13500" prst="angle"/>
            <a:extrusionClr>
              <a:srgbClr val="FFFF00"/>
            </a:extrusionClr>
            <a:contourClr>
              <a:schemeClr val="accent1"/>
            </a:contour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flatTx/>
          </a:bodyPr>
          <a:lstStyle/>
          <a:p>
            <a:endParaRPr lang="zh-CN" altLang="en-US"/>
          </a:p>
        </p:txBody>
      </p:sp>
      <p:sp>
        <p:nvSpPr>
          <p:cNvPr id="13" name="Oval 1147"/>
          <p:cNvSpPr>
            <a:spLocks noChangeArrowheads="1"/>
          </p:cNvSpPr>
          <p:nvPr/>
        </p:nvSpPr>
        <p:spPr bwMode="auto">
          <a:xfrm>
            <a:off x="3962400" y="2603500"/>
            <a:ext cx="4470400" cy="1993900"/>
          </a:xfrm>
          <a:prstGeom prst="ellipse">
            <a:avLst/>
          </a:prstGeom>
          <a:noFill/>
          <a:ln w="9525" algn="ctr">
            <a:solidFill>
              <a:schemeClr val="tx1"/>
            </a:solidFill>
            <a:round/>
            <a:headEnd/>
            <a:tailEnd/>
          </a:ln>
          <a:effectLst/>
          <a:scene3d>
            <a:camera prst="legacyObliqueTopLeft"/>
            <a:lightRig rig="legacyFlat3" dir="r"/>
          </a:scene3d>
          <a:sp3d extrusionH="430200" prstMaterial="legacyMatte">
            <a:bevelT w="13500" h="13500" prst="angle"/>
            <a:bevelB w="13500" h="13500" prst="angle"/>
            <a:extrusionClr>
              <a:srgbClr val="FFFF00"/>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flatTx/>
          </a:bodyPr>
          <a:lstStyle/>
          <a:p>
            <a:endParaRPr lang="zh-CN" altLang="en-US"/>
          </a:p>
        </p:txBody>
      </p:sp>
    </p:spTree>
    <p:extLst>
      <p:ext uri="{BB962C8B-B14F-4D97-AF65-F5344CB8AC3E}">
        <p14:creationId xmlns:p14="http://schemas.microsoft.com/office/powerpoint/2010/main" val="1104520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灯片编号占位符 3"/>
          <p:cNvSpPr txBox="1">
            <a:spLocks/>
          </p:cNvSpPr>
          <p:nvPr/>
        </p:nvSpPr>
        <p:spPr>
          <a:xfrm>
            <a:off x="6553200" y="6245225"/>
            <a:ext cx="2289175" cy="476250"/>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fld id="{16530982-4CA4-4963-828A-0557BCC02C9E}" type="slidenum">
              <a:rPr lang="zh-CN" altLang="en-US" smtClean="0"/>
              <a:pPr/>
              <a:t>16</a:t>
            </a:fld>
            <a:endParaRPr lang="en-US" altLang="zh-CN"/>
          </a:p>
        </p:txBody>
      </p:sp>
      <p:sp>
        <p:nvSpPr>
          <p:cNvPr id="6" name="Rectangle 3"/>
          <p:cNvSpPr>
            <a:spLocks noChangeArrowheads="1"/>
          </p:cNvSpPr>
          <p:nvPr/>
        </p:nvSpPr>
        <p:spPr bwMode="auto">
          <a:xfrm>
            <a:off x="3557588" y="1701800"/>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solidFill>
                  <a:srgbClr val="FF0000"/>
                </a:solidFill>
                <a:effectLst>
                  <a:outerShdw blurRad="38100" dist="38100" dir="2700000" algn="tl">
                    <a:srgbClr val="C0C0C0"/>
                  </a:outerShdw>
                </a:effectLst>
                <a:latin typeface="Times New Roman" panose="02020603050405020304" pitchFamily="18" charset="0"/>
              </a:rPr>
              <a:t>Prewitt</a:t>
            </a:r>
            <a:r>
              <a:rPr lang="zh-CN" altLang="en-US" sz="2400" b="1">
                <a:solidFill>
                  <a:srgbClr val="FF0000"/>
                </a:solidFill>
                <a:effectLst>
                  <a:outerShdw blurRad="38100" dist="38100" dir="2700000" algn="tl">
                    <a:srgbClr val="C0C0C0"/>
                  </a:outerShdw>
                </a:effectLst>
                <a:latin typeface="Times New Roman" panose="02020603050405020304" pitchFamily="18" charset="0"/>
              </a:rPr>
              <a:t>算子 </a:t>
            </a:r>
          </a:p>
        </p:txBody>
      </p:sp>
      <p:graphicFrame>
        <p:nvGraphicFramePr>
          <p:cNvPr id="7" name="Group 28"/>
          <p:cNvGraphicFramePr>
            <a:graphicFrameLocks noGrp="1"/>
          </p:cNvGraphicFramePr>
          <p:nvPr/>
        </p:nvGraphicFramePr>
        <p:xfrm>
          <a:off x="611188" y="2465388"/>
          <a:ext cx="1885950" cy="1814514"/>
        </p:xfrm>
        <a:graphic>
          <a:graphicData uri="http://schemas.openxmlformats.org/drawingml/2006/table">
            <a:tbl>
              <a:tblPr/>
              <a:tblGrid>
                <a:gridCol w="666750">
                  <a:extLst>
                    <a:ext uri="{9D8B030D-6E8A-4147-A177-3AD203B41FA5}">
                      <a16:colId xmlns:a16="http://schemas.microsoft.com/office/drawing/2014/main" val="20000"/>
                    </a:ext>
                  </a:extLst>
                </a:gridCol>
                <a:gridCol w="595312">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tblGrid>
              <a:tr h="5667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4</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5</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6</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7</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8</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9</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2"/>
                  </a:ext>
                </a:extLst>
              </a:tr>
            </a:tbl>
          </a:graphicData>
        </a:graphic>
      </p:graphicFrame>
      <p:graphicFrame>
        <p:nvGraphicFramePr>
          <p:cNvPr id="8" name="Object 27"/>
          <p:cNvGraphicFramePr>
            <a:graphicFrameLocks noChangeAspect="1"/>
          </p:cNvGraphicFramePr>
          <p:nvPr/>
        </p:nvGraphicFramePr>
        <p:xfrm>
          <a:off x="1504950" y="4741863"/>
          <a:ext cx="5719763" cy="1196975"/>
        </p:xfrm>
        <a:graphic>
          <a:graphicData uri="http://schemas.openxmlformats.org/presentationml/2006/ole">
            <mc:AlternateContent xmlns:mc="http://schemas.openxmlformats.org/markup-compatibility/2006">
              <mc:Choice xmlns:v="urn:schemas-microsoft-com:vml" Requires="v">
                <p:oleObj spid="_x0000_s3091" name="Equation" r:id="rId3" imgW="2184120" imgH="457200" progId="Equation.3">
                  <p:embed/>
                </p:oleObj>
              </mc:Choice>
              <mc:Fallback>
                <p:oleObj name="Equation" r:id="rId3" imgW="21841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950" y="4741863"/>
                        <a:ext cx="5719763" cy="119697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Group 72"/>
          <p:cNvGraphicFramePr>
            <a:graphicFrameLocks noGrp="1"/>
          </p:cNvGraphicFramePr>
          <p:nvPr/>
        </p:nvGraphicFramePr>
        <p:xfrm>
          <a:off x="3463925" y="2524125"/>
          <a:ext cx="1878013" cy="1779589"/>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15950">
                  <a:extLst>
                    <a:ext uri="{9D8B030D-6E8A-4147-A177-3AD203B41FA5}">
                      <a16:colId xmlns:a16="http://schemas.microsoft.com/office/drawing/2014/main" val="20002"/>
                    </a:ext>
                  </a:extLst>
                </a:gridCol>
              </a:tblGrid>
              <a:tr h="53181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0" name="Group 71"/>
          <p:cNvGraphicFramePr>
            <a:graphicFrameLocks noGrp="1"/>
          </p:cNvGraphicFramePr>
          <p:nvPr/>
        </p:nvGraphicFramePr>
        <p:xfrm>
          <a:off x="6105525" y="2508250"/>
          <a:ext cx="1885950" cy="1814513"/>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0960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85464884"/>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灯片编号占位符 3"/>
          <p:cNvSpPr txBox="1">
            <a:spLocks/>
          </p:cNvSpPr>
          <p:nvPr/>
        </p:nvSpPr>
        <p:spPr>
          <a:xfrm>
            <a:off x="6553200" y="6245225"/>
            <a:ext cx="2289175" cy="476250"/>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fld id="{E75DFDB8-AB98-4B79-A482-885FA22C9E22}" type="slidenum">
              <a:rPr lang="zh-CN" altLang="en-US" smtClean="0"/>
              <a:pPr/>
              <a:t>17</a:t>
            </a:fld>
            <a:endParaRPr lang="en-US" altLang="zh-CN"/>
          </a:p>
        </p:txBody>
      </p:sp>
      <p:sp>
        <p:nvSpPr>
          <p:cNvPr id="6" name="Rectangle 3"/>
          <p:cNvSpPr>
            <a:spLocks noChangeArrowheads="1"/>
          </p:cNvSpPr>
          <p:nvPr/>
        </p:nvSpPr>
        <p:spPr bwMode="auto">
          <a:xfrm>
            <a:off x="3606800" y="1590675"/>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solidFill>
                  <a:srgbClr val="FF0000"/>
                </a:solidFill>
                <a:effectLst>
                  <a:outerShdw blurRad="38100" dist="38100" dir="2700000" algn="tl">
                    <a:srgbClr val="C0C0C0"/>
                  </a:outerShdw>
                </a:effectLst>
                <a:latin typeface="Times New Roman" panose="02020603050405020304" pitchFamily="18" charset="0"/>
              </a:rPr>
              <a:t>Sobel</a:t>
            </a:r>
            <a:r>
              <a:rPr lang="zh-CN" altLang="en-US" sz="2400" b="1">
                <a:solidFill>
                  <a:srgbClr val="FF0000"/>
                </a:solidFill>
                <a:effectLst>
                  <a:outerShdw blurRad="38100" dist="38100" dir="2700000" algn="tl">
                    <a:srgbClr val="C0C0C0"/>
                  </a:outerShdw>
                </a:effectLst>
                <a:latin typeface="Times New Roman" panose="02020603050405020304" pitchFamily="18" charset="0"/>
              </a:rPr>
              <a:t>算子 </a:t>
            </a:r>
          </a:p>
        </p:txBody>
      </p:sp>
      <p:graphicFrame>
        <p:nvGraphicFramePr>
          <p:cNvPr id="7" name="Object 5"/>
          <p:cNvGraphicFramePr>
            <a:graphicFrameLocks noChangeAspect="1"/>
          </p:cNvGraphicFramePr>
          <p:nvPr/>
        </p:nvGraphicFramePr>
        <p:xfrm>
          <a:off x="2016125" y="4633913"/>
          <a:ext cx="5384800" cy="1125537"/>
        </p:xfrm>
        <a:graphic>
          <a:graphicData uri="http://schemas.openxmlformats.org/presentationml/2006/ole">
            <mc:AlternateContent xmlns:mc="http://schemas.openxmlformats.org/markup-compatibility/2006">
              <mc:Choice xmlns:v="urn:schemas-microsoft-com:vml" Requires="v">
                <p:oleObj spid="_x0000_s4115" r:id="rId3" imgW="2324100" imgH="482600" progId="Equation.DSMT4">
                  <p:embed/>
                </p:oleObj>
              </mc:Choice>
              <mc:Fallback>
                <p:oleObj r:id="rId3" imgW="23241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4633913"/>
                        <a:ext cx="5384800" cy="1125537"/>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Group 7"/>
          <p:cNvGraphicFramePr>
            <a:graphicFrameLocks noGrp="1"/>
          </p:cNvGraphicFramePr>
          <p:nvPr/>
        </p:nvGraphicFramePr>
        <p:xfrm>
          <a:off x="611188" y="2336800"/>
          <a:ext cx="1885950" cy="1828801"/>
        </p:xfrm>
        <a:graphic>
          <a:graphicData uri="http://schemas.openxmlformats.org/drawingml/2006/table">
            <a:tbl>
              <a:tblPr/>
              <a:tblGrid>
                <a:gridCol w="666750">
                  <a:extLst>
                    <a:ext uri="{9D8B030D-6E8A-4147-A177-3AD203B41FA5}">
                      <a16:colId xmlns:a16="http://schemas.microsoft.com/office/drawing/2014/main" val="20000"/>
                    </a:ext>
                  </a:extLst>
                </a:gridCol>
                <a:gridCol w="595312">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tblGrid>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4</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5</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6</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7</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8</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1" u="none" strike="noStrike" cap="none" normalizeH="0" baseline="0">
                          <a:ln>
                            <a:noFill/>
                          </a:ln>
                          <a:solidFill>
                            <a:schemeClr val="tx1"/>
                          </a:solidFill>
                          <a:effectLst/>
                          <a:latin typeface="Arial" panose="020B0604020202020204" pitchFamily="34" charset="0"/>
                          <a:ea typeface="宋体" panose="02010600030101010101" pitchFamily="2" charset="-122"/>
                        </a:rPr>
                        <a:t>Z</a:t>
                      </a:r>
                      <a:r>
                        <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rPr>
                        <a:t>9</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4FEED"/>
                    </a:solidFill>
                  </a:tcPr>
                </a:tc>
                <a:extLst>
                  <a:ext uri="{0D108BD9-81ED-4DB2-BD59-A6C34878D82A}">
                    <a16:rowId xmlns:a16="http://schemas.microsoft.com/office/drawing/2014/main" val="10002"/>
                  </a:ext>
                </a:extLst>
              </a:tr>
            </a:tbl>
          </a:graphicData>
        </a:graphic>
      </p:graphicFrame>
      <p:graphicFrame>
        <p:nvGraphicFramePr>
          <p:cNvPr id="9" name="Group 63"/>
          <p:cNvGraphicFramePr>
            <a:graphicFrameLocks noGrp="1"/>
          </p:cNvGraphicFramePr>
          <p:nvPr/>
        </p:nvGraphicFramePr>
        <p:xfrm>
          <a:off x="3641725" y="2424113"/>
          <a:ext cx="1885950" cy="1765936"/>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159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0" name="Group 62"/>
          <p:cNvGraphicFramePr>
            <a:graphicFrameLocks noGrp="1"/>
          </p:cNvGraphicFramePr>
          <p:nvPr/>
        </p:nvGraphicFramePr>
        <p:xfrm>
          <a:off x="6416675" y="2395538"/>
          <a:ext cx="1885950" cy="1784351"/>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3657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1124413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灯片编号占位符 3"/>
          <p:cNvSpPr txBox="1">
            <a:spLocks/>
          </p:cNvSpPr>
          <p:nvPr/>
        </p:nvSpPr>
        <p:spPr>
          <a:xfrm>
            <a:off x="6553200" y="6245225"/>
            <a:ext cx="2289175" cy="476250"/>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fld id="{A805DEE2-6BC9-4CBD-8E48-04FA96E43CC3}" type="slidenum">
              <a:rPr lang="zh-CN" altLang="en-US" smtClean="0"/>
              <a:pPr/>
              <a:t>18</a:t>
            </a:fld>
            <a:endParaRPr lang="en-US" altLang="zh-CN"/>
          </a:p>
        </p:txBody>
      </p:sp>
      <p:graphicFrame>
        <p:nvGraphicFramePr>
          <p:cNvPr id="6" name="Group 111"/>
          <p:cNvGraphicFramePr>
            <a:graphicFrameLocks noGrp="1"/>
          </p:cNvGraphicFramePr>
          <p:nvPr>
            <p:extLst>
              <p:ext uri="{D42A27DB-BD31-4B8C-83A1-F6EECF244321}">
                <p14:modId xmlns:p14="http://schemas.microsoft.com/office/powerpoint/2010/main" val="1921831160"/>
              </p:ext>
            </p:extLst>
          </p:nvPr>
        </p:nvGraphicFramePr>
        <p:xfrm>
          <a:off x="2365375" y="1456109"/>
          <a:ext cx="1878013" cy="1811339"/>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15950">
                  <a:extLst>
                    <a:ext uri="{9D8B030D-6E8A-4147-A177-3AD203B41FA5}">
                      <a16:colId xmlns:a16="http://schemas.microsoft.com/office/drawing/2014/main" val="20002"/>
                    </a:ext>
                  </a:extLst>
                </a:gridCol>
              </a:tblGrid>
              <a:tr h="53181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556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 name="Group 110"/>
          <p:cNvGraphicFramePr>
            <a:graphicFrameLocks noGrp="1"/>
          </p:cNvGraphicFramePr>
          <p:nvPr>
            <p:extLst>
              <p:ext uri="{D42A27DB-BD31-4B8C-83A1-F6EECF244321}">
                <p14:modId xmlns:p14="http://schemas.microsoft.com/office/powerpoint/2010/main" val="2846843459"/>
              </p:ext>
            </p:extLst>
          </p:nvPr>
        </p:nvGraphicFramePr>
        <p:xfrm>
          <a:off x="4911725" y="1454522"/>
          <a:ext cx="1885950" cy="1849438"/>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5881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0960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8" name="Group 61"/>
          <p:cNvGraphicFramePr>
            <a:graphicFrameLocks noGrp="1"/>
          </p:cNvGraphicFramePr>
          <p:nvPr>
            <p:extLst>
              <p:ext uri="{D42A27DB-BD31-4B8C-83A1-F6EECF244321}">
                <p14:modId xmlns:p14="http://schemas.microsoft.com/office/powerpoint/2010/main" val="662867817"/>
              </p:ext>
            </p:extLst>
          </p:nvPr>
        </p:nvGraphicFramePr>
        <p:xfrm>
          <a:off x="2333625" y="3823072"/>
          <a:ext cx="1885950" cy="1765936"/>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159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9" name="Group 105"/>
          <p:cNvGraphicFramePr>
            <a:graphicFrameLocks noGrp="1"/>
          </p:cNvGraphicFramePr>
          <p:nvPr>
            <p:extLst>
              <p:ext uri="{D42A27DB-BD31-4B8C-83A1-F6EECF244321}">
                <p14:modId xmlns:p14="http://schemas.microsoft.com/office/powerpoint/2010/main" val="211718830"/>
              </p:ext>
            </p:extLst>
          </p:nvPr>
        </p:nvGraphicFramePr>
        <p:xfrm>
          <a:off x="4876800" y="3819897"/>
          <a:ext cx="1889125" cy="1784351"/>
        </p:xfrm>
        <a:graphic>
          <a:graphicData uri="http://schemas.openxmlformats.org/drawingml/2006/table">
            <a:tbl>
              <a:tblPr/>
              <a:tblGrid>
                <a:gridCol w="669925">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3657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
        <p:nvSpPr>
          <p:cNvPr id="10" name="Text Box 99"/>
          <p:cNvSpPr txBox="1">
            <a:spLocks noChangeArrowheads="1"/>
          </p:cNvSpPr>
          <p:nvPr/>
        </p:nvSpPr>
        <p:spPr bwMode="auto">
          <a:xfrm>
            <a:off x="4087813" y="3203947"/>
            <a:ext cx="10477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000" b="1">
                <a:latin typeface="Times New Roman" panose="02020603050405020304" pitchFamily="18" charset="0"/>
                <a:ea typeface="楷体_GB2312" pitchFamily="49" charset="-122"/>
              </a:rPr>
              <a:t>Prewitt </a:t>
            </a:r>
          </a:p>
        </p:txBody>
      </p:sp>
      <p:sp>
        <p:nvSpPr>
          <p:cNvPr id="11" name="Text Box 100"/>
          <p:cNvSpPr txBox="1">
            <a:spLocks noChangeArrowheads="1"/>
          </p:cNvSpPr>
          <p:nvPr/>
        </p:nvSpPr>
        <p:spPr bwMode="auto">
          <a:xfrm>
            <a:off x="4138613" y="5472484"/>
            <a:ext cx="8366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000" b="1">
                <a:latin typeface="Times New Roman" panose="02020603050405020304" pitchFamily="18" charset="0"/>
                <a:ea typeface="楷体_GB2312" pitchFamily="49" charset="-122"/>
              </a:rPr>
              <a:t>Sobel </a:t>
            </a:r>
          </a:p>
        </p:txBody>
      </p:sp>
      <p:sp>
        <p:nvSpPr>
          <p:cNvPr id="12" name="Text Box 101"/>
          <p:cNvSpPr txBox="1">
            <a:spLocks noChangeArrowheads="1"/>
          </p:cNvSpPr>
          <p:nvPr/>
        </p:nvSpPr>
        <p:spPr bwMode="auto">
          <a:xfrm>
            <a:off x="1525587" y="6002709"/>
            <a:ext cx="6062663"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dirty="0">
                <a:latin typeface="Times New Roman" panose="02020603050405020304" pitchFamily="18" charset="0"/>
                <a:ea typeface="楷体_GB2312" pitchFamily="49" charset="-122"/>
              </a:rPr>
              <a:t>图</a:t>
            </a:r>
            <a:r>
              <a:rPr kumimoji="1" lang="en-US" altLang="zh-CN" sz="2000" b="1" dirty="0">
                <a:latin typeface="Times New Roman" panose="02020603050405020304" pitchFamily="18" charset="0"/>
                <a:ea typeface="楷体_GB2312" pitchFamily="49" charset="-122"/>
              </a:rPr>
              <a:t>10.10 </a:t>
            </a:r>
            <a:r>
              <a:rPr kumimoji="1" lang="zh-CN" altLang="en-US" sz="2000" b="1" dirty="0">
                <a:latin typeface="Times New Roman" panose="02020603050405020304" pitchFamily="18" charset="0"/>
                <a:ea typeface="楷体_GB2312" pitchFamily="49" charset="-122"/>
              </a:rPr>
              <a:t>用于检测对角边缘的</a:t>
            </a:r>
            <a:r>
              <a:rPr kumimoji="1" lang="en-US" altLang="zh-CN" sz="2000" b="1" dirty="0">
                <a:latin typeface="Times New Roman" panose="02020603050405020304" pitchFamily="18" charset="0"/>
                <a:ea typeface="楷体_GB2312" pitchFamily="49" charset="-122"/>
              </a:rPr>
              <a:t>Prewitt</a:t>
            </a:r>
            <a:r>
              <a:rPr kumimoji="1" lang="zh-CN" altLang="en-US" sz="2000" b="1" dirty="0">
                <a:latin typeface="Times New Roman" panose="02020603050405020304" pitchFamily="18" charset="0"/>
                <a:ea typeface="楷体_GB2312" pitchFamily="49" charset="-122"/>
              </a:rPr>
              <a:t>算子和</a:t>
            </a:r>
            <a:r>
              <a:rPr kumimoji="1" lang="en-US" altLang="zh-CN" sz="2000" b="1" dirty="0" err="1">
                <a:latin typeface="Times New Roman" panose="02020603050405020304" pitchFamily="18" charset="0"/>
                <a:ea typeface="楷体_GB2312" pitchFamily="49" charset="-122"/>
              </a:rPr>
              <a:t>Sobel</a:t>
            </a:r>
            <a:r>
              <a:rPr kumimoji="1" lang="zh-CN" altLang="en-US" sz="2000" b="1" dirty="0">
                <a:latin typeface="Times New Roman" panose="02020603050405020304" pitchFamily="18" charset="0"/>
                <a:ea typeface="楷体_GB2312" pitchFamily="49" charset="-122"/>
              </a:rPr>
              <a:t>算子的模板。</a:t>
            </a:r>
          </a:p>
        </p:txBody>
      </p:sp>
      <p:sp>
        <p:nvSpPr>
          <p:cNvPr id="13" name="Text Box 102"/>
          <p:cNvSpPr txBox="1">
            <a:spLocks noChangeArrowheads="1"/>
          </p:cNvSpPr>
          <p:nvPr/>
        </p:nvSpPr>
        <p:spPr bwMode="auto">
          <a:xfrm>
            <a:off x="6857204" y="3447628"/>
            <a:ext cx="2308226" cy="16333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en-US" altLang="zh-CN" sz="2000" b="1" dirty="0">
                <a:latin typeface="Times New Roman" panose="02020603050405020304" pitchFamily="18" charset="0"/>
                <a:ea typeface="楷体_GB2312" pitchFamily="49" charset="-122"/>
              </a:rPr>
              <a:t>         Prewitt</a:t>
            </a:r>
            <a:r>
              <a:rPr kumimoji="1" lang="zh-CN" altLang="en-US" sz="2000" b="1" dirty="0">
                <a:latin typeface="Times New Roman" panose="02020603050405020304" pitchFamily="18" charset="0"/>
                <a:ea typeface="楷体_GB2312" pitchFamily="49" charset="-122"/>
              </a:rPr>
              <a:t>算子实现起来更简单，但是</a:t>
            </a:r>
            <a:r>
              <a:rPr kumimoji="1" lang="en-US" altLang="zh-CN" sz="2000" b="1" dirty="0" err="1">
                <a:latin typeface="Times New Roman" panose="02020603050405020304" pitchFamily="18" charset="0"/>
                <a:ea typeface="楷体_GB2312" pitchFamily="49" charset="-122"/>
              </a:rPr>
              <a:t>Sobel</a:t>
            </a:r>
            <a:r>
              <a:rPr kumimoji="1" lang="zh-CN" altLang="en-US" sz="2000" b="1" dirty="0">
                <a:latin typeface="Times New Roman" panose="02020603050405020304" pitchFamily="18" charset="0"/>
                <a:ea typeface="楷体_GB2312" pitchFamily="49" charset="-122"/>
              </a:rPr>
              <a:t>算子在噪声抑制方面略胜一筹。 </a:t>
            </a:r>
          </a:p>
        </p:txBody>
      </p:sp>
      <p:sp>
        <p:nvSpPr>
          <p:cNvPr id="14" name="Text Box 106"/>
          <p:cNvSpPr txBox="1">
            <a:spLocks noChangeArrowheads="1"/>
          </p:cNvSpPr>
          <p:nvPr/>
        </p:nvSpPr>
        <p:spPr bwMode="auto">
          <a:xfrm>
            <a:off x="3070225" y="3213472"/>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t>(a)</a:t>
            </a:r>
          </a:p>
        </p:txBody>
      </p:sp>
      <p:sp>
        <p:nvSpPr>
          <p:cNvPr id="15" name="Text Box 107"/>
          <p:cNvSpPr txBox="1">
            <a:spLocks noChangeArrowheads="1"/>
          </p:cNvSpPr>
          <p:nvPr/>
        </p:nvSpPr>
        <p:spPr bwMode="auto">
          <a:xfrm>
            <a:off x="5673725" y="3264272"/>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t>(b)</a:t>
            </a:r>
          </a:p>
        </p:txBody>
      </p:sp>
      <p:sp>
        <p:nvSpPr>
          <p:cNvPr id="16" name="Text Box 108"/>
          <p:cNvSpPr txBox="1">
            <a:spLocks noChangeArrowheads="1"/>
          </p:cNvSpPr>
          <p:nvPr/>
        </p:nvSpPr>
        <p:spPr bwMode="auto">
          <a:xfrm>
            <a:off x="3057525" y="5550272"/>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t>(c)</a:t>
            </a:r>
          </a:p>
        </p:txBody>
      </p:sp>
      <p:sp>
        <p:nvSpPr>
          <p:cNvPr id="17" name="Text Box 109"/>
          <p:cNvSpPr txBox="1">
            <a:spLocks noChangeArrowheads="1"/>
          </p:cNvSpPr>
          <p:nvPr/>
        </p:nvSpPr>
        <p:spPr bwMode="auto">
          <a:xfrm>
            <a:off x="5610224" y="5588372"/>
            <a:ext cx="593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t>(d)</a:t>
            </a:r>
          </a:p>
        </p:txBody>
      </p:sp>
      <p:graphicFrame>
        <p:nvGraphicFramePr>
          <p:cNvPr id="18" name="Group 72"/>
          <p:cNvGraphicFramePr>
            <a:graphicFrameLocks noGrp="1"/>
          </p:cNvGraphicFramePr>
          <p:nvPr>
            <p:extLst>
              <p:ext uri="{D42A27DB-BD31-4B8C-83A1-F6EECF244321}">
                <p14:modId xmlns:p14="http://schemas.microsoft.com/office/powerpoint/2010/main" val="1549354504"/>
              </p:ext>
            </p:extLst>
          </p:nvPr>
        </p:nvGraphicFramePr>
        <p:xfrm>
          <a:off x="279173" y="1447800"/>
          <a:ext cx="1878013" cy="1779589"/>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15950">
                  <a:extLst>
                    <a:ext uri="{9D8B030D-6E8A-4147-A177-3AD203B41FA5}">
                      <a16:colId xmlns:a16="http://schemas.microsoft.com/office/drawing/2014/main" val="20002"/>
                    </a:ext>
                  </a:extLst>
                </a:gridCol>
              </a:tblGrid>
              <a:tr h="53181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Group 63"/>
          <p:cNvGraphicFramePr>
            <a:graphicFrameLocks noGrp="1"/>
          </p:cNvGraphicFramePr>
          <p:nvPr>
            <p:extLst>
              <p:ext uri="{D42A27DB-BD31-4B8C-83A1-F6EECF244321}">
                <p14:modId xmlns:p14="http://schemas.microsoft.com/office/powerpoint/2010/main" val="1891986742"/>
              </p:ext>
            </p:extLst>
          </p:nvPr>
        </p:nvGraphicFramePr>
        <p:xfrm>
          <a:off x="188913" y="3815127"/>
          <a:ext cx="1885950" cy="1765936"/>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159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956234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文本占位符 3"/>
          <p:cNvSpPr>
            <a:spLocks noGrp="1"/>
          </p:cNvSpPr>
          <p:nvPr>
            <p:ph type="body" sz="quarter" idx="10"/>
          </p:nvPr>
        </p:nvSpPr>
        <p:spPr/>
        <p:txBody>
          <a:bodyPr/>
          <a:lstStyle/>
          <a:p>
            <a:endParaRPr lang="zh-CN" altLang="en-US"/>
          </a:p>
        </p:txBody>
      </p:sp>
      <p:grpSp>
        <p:nvGrpSpPr>
          <p:cNvPr id="5" name="Group 10"/>
          <p:cNvGrpSpPr>
            <a:grpSpLocks/>
          </p:cNvGrpSpPr>
          <p:nvPr/>
        </p:nvGrpSpPr>
        <p:grpSpPr bwMode="auto">
          <a:xfrm>
            <a:off x="1371600" y="1909644"/>
            <a:ext cx="6933974" cy="4287956"/>
            <a:chOff x="476" y="1082"/>
            <a:chExt cx="4809" cy="2928"/>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 y="1082"/>
              <a:ext cx="4809"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1502" y="1106"/>
              <a:ext cx="55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(a)</a:t>
              </a:r>
            </a:p>
          </p:txBody>
        </p:sp>
        <p:sp>
          <p:nvSpPr>
            <p:cNvPr id="8" name="Text Box 7"/>
            <p:cNvSpPr txBox="1">
              <a:spLocks noChangeArrowheads="1"/>
            </p:cNvSpPr>
            <p:nvPr/>
          </p:nvSpPr>
          <p:spPr bwMode="auto">
            <a:xfrm>
              <a:off x="3382" y="1127"/>
              <a:ext cx="47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(b)</a:t>
              </a:r>
            </a:p>
          </p:txBody>
        </p:sp>
        <p:sp>
          <p:nvSpPr>
            <p:cNvPr id="9" name="Text Box 8"/>
            <p:cNvSpPr txBox="1">
              <a:spLocks noChangeArrowheads="1"/>
            </p:cNvSpPr>
            <p:nvPr/>
          </p:nvSpPr>
          <p:spPr bwMode="auto">
            <a:xfrm>
              <a:off x="1454" y="2562"/>
              <a:ext cx="3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(c)</a:t>
              </a:r>
            </a:p>
          </p:txBody>
        </p:sp>
        <p:sp>
          <p:nvSpPr>
            <p:cNvPr id="10" name="Text Box 9"/>
            <p:cNvSpPr txBox="1">
              <a:spLocks noChangeArrowheads="1"/>
            </p:cNvSpPr>
            <p:nvPr/>
          </p:nvSpPr>
          <p:spPr bwMode="auto">
            <a:xfrm>
              <a:off x="3382" y="2562"/>
              <a:ext cx="4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(d)</a:t>
              </a:r>
            </a:p>
          </p:txBody>
        </p:sp>
      </p:grpSp>
      <p:pic>
        <p:nvPicPr>
          <p:cNvPr id="13" name="图片 12"/>
          <p:cNvPicPr>
            <a:picLocks noChangeAspect="1"/>
          </p:cNvPicPr>
          <p:nvPr/>
        </p:nvPicPr>
        <p:blipFill rotWithShape="1">
          <a:blip r:embed="rId3"/>
          <a:srcRect r="49174" b="47457"/>
          <a:stretch/>
        </p:blipFill>
        <p:spPr>
          <a:xfrm>
            <a:off x="36286" y="4517571"/>
            <a:ext cx="2213241" cy="2362200"/>
          </a:xfrm>
          <a:prstGeom prst="rect">
            <a:avLst/>
          </a:prstGeom>
        </p:spPr>
      </p:pic>
    </p:spTree>
    <p:extLst>
      <p:ext uri="{BB962C8B-B14F-4D97-AF65-F5344CB8AC3E}">
        <p14:creationId xmlns:p14="http://schemas.microsoft.com/office/powerpoint/2010/main" val="399810381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685800"/>
            <a:ext cx="8229600" cy="533400"/>
          </a:xfrm>
        </p:spPr>
        <p:txBody>
          <a:bodyPr/>
          <a:lstStyle/>
          <a:p>
            <a:pPr>
              <a:defRPr/>
            </a:pPr>
            <a:r>
              <a:rPr sz="2400" dirty="0"/>
              <a:t>本章重点</a:t>
            </a:r>
            <a:endParaRPr dirty="0"/>
          </a:p>
        </p:txBody>
      </p:sp>
      <p:sp>
        <p:nvSpPr>
          <p:cNvPr id="3075" name="内容占位符 2"/>
          <p:cNvSpPr>
            <a:spLocks noGrp="1"/>
          </p:cNvSpPr>
          <p:nvPr>
            <p:ph idx="1"/>
          </p:nvPr>
        </p:nvSpPr>
        <p:spPr bwMode="auto">
          <a:xfrm>
            <a:off x="361950" y="1685925"/>
            <a:ext cx="8229600" cy="451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间断检测</a:t>
            </a:r>
            <a:endParaRPr lang="en-US" altLang="zh-CN" dirty="0"/>
          </a:p>
          <a:p>
            <a:r>
              <a:rPr lang="zh-CN" altLang="en-US" dirty="0"/>
              <a:t>边缘连接与边界检测</a:t>
            </a:r>
            <a:endParaRPr lang="en-US" altLang="zh-CN" dirty="0"/>
          </a:p>
          <a:p>
            <a:r>
              <a:rPr lang="zh-CN" altLang="en-US" dirty="0"/>
              <a:t>阈值处理</a:t>
            </a:r>
            <a:endParaRPr lang="en-US" altLang="zh-CN" dirty="0"/>
          </a:p>
          <a:p>
            <a:r>
              <a:rPr lang="zh-CN" altLang="en-US" dirty="0"/>
              <a:t>基于区域的分割</a:t>
            </a:r>
            <a:endParaRPr lang="en-US" altLang="zh-CN" dirty="0"/>
          </a:p>
          <a:p>
            <a:r>
              <a:rPr lang="zh-CN" altLang="en-US" dirty="0"/>
              <a:t>分割中运动的应用</a:t>
            </a:r>
          </a:p>
        </p:txBody>
      </p:sp>
      <p:sp>
        <p:nvSpPr>
          <p:cNvPr id="4" name="文本占位符 3"/>
          <p:cNvSpPr>
            <a:spLocks noGrp="1"/>
          </p:cNvSpPr>
          <p:nvPr>
            <p:ph type="body" sz="quarter" idx="10"/>
          </p:nvPr>
        </p:nvSpPr>
        <p:spPr>
          <a:xfrm>
            <a:off x="0" y="-1588"/>
            <a:ext cx="5108575" cy="534988"/>
          </a:xfrm>
        </p:spPr>
        <p:txBody>
          <a:bodyPr/>
          <a:lstStyle/>
          <a:p>
            <a:pPr>
              <a:defRPr/>
            </a:pPr>
            <a:r>
              <a:rPr dirty="0"/>
              <a:t>第</a:t>
            </a:r>
            <a:r>
              <a:rPr lang="zh-CN" altLang="en-US" dirty="0"/>
              <a:t>六</a:t>
            </a:r>
            <a:r>
              <a:rPr dirty="0"/>
              <a:t>章  </a:t>
            </a:r>
            <a:r>
              <a:rPr lang="zh-CN" altLang="en-US" dirty="0"/>
              <a:t>图像分割</a:t>
            </a:r>
            <a:endParaRPr dirty="0"/>
          </a:p>
          <a:p>
            <a:pPr>
              <a:defRPr/>
            </a:pPr>
            <a:endParaRPr dirty="0"/>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grpSp>
        <p:nvGrpSpPr>
          <p:cNvPr id="5" name="Group 10"/>
          <p:cNvGrpSpPr>
            <a:grpSpLocks/>
          </p:cNvGrpSpPr>
          <p:nvPr/>
        </p:nvGrpSpPr>
        <p:grpSpPr bwMode="auto">
          <a:xfrm>
            <a:off x="664102" y="1581116"/>
            <a:ext cx="7808913" cy="4721225"/>
            <a:chOff x="411" y="1035"/>
            <a:chExt cx="4919" cy="2974"/>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 y="1035"/>
              <a:ext cx="4919" cy="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510" y="1087"/>
              <a:ext cx="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(a)</a:t>
              </a:r>
            </a:p>
          </p:txBody>
        </p:sp>
        <p:sp>
          <p:nvSpPr>
            <p:cNvPr id="8" name="Text Box 7"/>
            <p:cNvSpPr txBox="1">
              <a:spLocks noChangeArrowheads="1"/>
            </p:cNvSpPr>
            <p:nvPr/>
          </p:nvSpPr>
          <p:spPr bwMode="auto">
            <a:xfrm>
              <a:off x="2462" y="1087"/>
              <a:ext cx="5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(b)</a:t>
              </a:r>
            </a:p>
          </p:txBody>
        </p:sp>
        <p:sp>
          <p:nvSpPr>
            <p:cNvPr id="9" name="Text Box 8"/>
            <p:cNvSpPr txBox="1">
              <a:spLocks noChangeArrowheads="1"/>
            </p:cNvSpPr>
            <p:nvPr/>
          </p:nvSpPr>
          <p:spPr bwMode="auto">
            <a:xfrm>
              <a:off x="494" y="2567"/>
              <a:ext cx="3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(c)</a:t>
              </a:r>
            </a:p>
          </p:txBody>
        </p:sp>
        <p:sp>
          <p:nvSpPr>
            <p:cNvPr id="10" name="Text Box 9"/>
            <p:cNvSpPr txBox="1">
              <a:spLocks noChangeArrowheads="1"/>
            </p:cNvSpPr>
            <p:nvPr/>
          </p:nvSpPr>
          <p:spPr bwMode="auto">
            <a:xfrm>
              <a:off x="2462" y="2567"/>
              <a:ext cx="4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chemeClr val="bg1"/>
                  </a:solidFill>
                </a:rPr>
                <a:t>(d)</a:t>
              </a:r>
            </a:p>
          </p:txBody>
        </p:sp>
      </p:grpSp>
    </p:spTree>
    <p:extLst>
      <p:ext uri="{BB962C8B-B14F-4D97-AF65-F5344CB8AC3E}">
        <p14:creationId xmlns:p14="http://schemas.microsoft.com/office/powerpoint/2010/main" val="2874849870"/>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6" y="2057400"/>
            <a:ext cx="84963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Group 61"/>
          <p:cNvGraphicFramePr>
            <a:graphicFrameLocks noGrp="1"/>
          </p:cNvGraphicFramePr>
          <p:nvPr>
            <p:extLst>
              <p:ext uri="{D42A27DB-BD31-4B8C-83A1-F6EECF244321}">
                <p14:modId xmlns:p14="http://schemas.microsoft.com/office/powerpoint/2010/main" val="837630266"/>
              </p:ext>
            </p:extLst>
          </p:nvPr>
        </p:nvGraphicFramePr>
        <p:xfrm>
          <a:off x="838200" y="4686300"/>
          <a:ext cx="1885950" cy="1765936"/>
        </p:xfrm>
        <a:graphic>
          <a:graphicData uri="http://schemas.openxmlformats.org/drawingml/2006/table">
            <a:tbl>
              <a:tblPr/>
              <a:tblGrid>
                <a:gridCol w="666750">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1593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 name="Group 105"/>
          <p:cNvGraphicFramePr>
            <a:graphicFrameLocks noGrp="1"/>
          </p:cNvGraphicFramePr>
          <p:nvPr>
            <p:extLst>
              <p:ext uri="{D42A27DB-BD31-4B8C-83A1-F6EECF244321}">
                <p14:modId xmlns:p14="http://schemas.microsoft.com/office/powerpoint/2010/main" val="787006886"/>
              </p:ext>
            </p:extLst>
          </p:nvPr>
        </p:nvGraphicFramePr>
        <p:xfrm>
          <a:off x="4419600" y="4679043"/>
          <a:ext cx="1889125" cy="1784351"/>
        </p:xfrm>
        <a:graphic>
          <a:graphicData uri="http://schemas.openxmlformats.org/drawingml/2006/table">
            <a:tbl>
              <a:tblPr/>
              <a:tblGrid>
                <a:gridCol w="669925">
                  <a:extLst>
                    <a:ext uri="{9D8B030D-6E8A-4147-A177-3AD203B41FA5}">
                      <a16:colId xmlns:a16="http://schemas.microsoft.com/office/drawing/2014/main" val="20000"/>
                    </a:ext>
                  </a:extLst>
                </a:gridCol>
                <a:gridCol w="595313">
                  <a:extLst>
                    <a:ext uri="{9D8B030D-6E8A-4147-A177-3AD203B41FA5}">
                      <a16:colId xmlns:a16="http://schemas.microsoft.com/office/drawing/2014/main" val="20001"/>
                    </a:ext>
                  </a:extLst>
                </a:gridCol>
                <a:gridCol w="623887">
                  <a:extLst>
                    <a:ext uri="{9D8B030D-6E8A-4147-A177-3AD203B41FA5}">
                      <a16:colId xmlns:a16="http://schemas.microsoft.com/office/drawing/2014/main" val="20002"/>
                    </a:ext>
                  </a:extLst>
                </a:gridCol>
              </a:tblGrid>
              <a:tr h="53657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2437079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graphicFrame>
        <p:nvGraphicFramePr>
          <p:cNvPr id="5" name="Object 1083"/>
          <p:cNvGraphicFramePr>
            <a:graphicFrameLocks noChangeAspect="1"/>
          </p:cNvGraphicFramePr>
          <p:nvPr>
            <p:extLst>
              <p:ext uri="{D42A27DB-BD31-4B8C-83A1-F6EECF244321}">
                <p14:modId xmlns:p14="http://schemas.microsoft.com/office/powerpoint/2010/main" val="1988603441"/>
              </p:ext>
            </p:extLst>
          </p:nvPr>
        </p:nvGraphicFramePr>
        <p:xfrm>
          <a:off x="325664" y="2378009"/>
          <a:ext cx="1704975" cy="1685925"/>
        </p:xfrm>
        <a:graphic>
          <a:graphicData uri="http://schemas.openxmlformats.org/presentationml/2006/ole">
            <mc:AlternateContent xmlns:mc="http://schemas.openxmlformats.org/markup-compatibility/2006">
              <mc:Choice xmlns:v="urn:schemas-microsoft-com:vml" Requires="v">
                <p:oleObj spid="_x0000_s5190" r:id="rId3" imgW="1704762" imgH="1685714" progId="Paint.Picture">
                  <p:embed/>
                </p:oleObj>
              </mc:Choice>
              <mc:Fallback>
                <p:oleObj r:id="rId3" imgW="1704762" imgH="1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64" y="2378009"/>
                        <a:ext cx="1704975" cy="168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085"/>
          <p:cNvGraphicFramePr>
            <a:graphicFrameLocks noChangeAspect="1"/>
          </p:cNvGraphicFramePr>
          <p:nvPr>
            <p:extLst>
              <p:ext uri="{D42A27DB-BD31-4B8C-83A1-F6EECF244321}">
                <p14:modId xmlns:p14="http://schemas.microsoft.com/office/powerpoint/2010/main" val="2035994232"/>
              </p:ext>
            </p:extLst>
          </p:nvPr>
        </p:nvGraphicFramePr>
        <p:xfrm>
          <a:off x="2435452" y="2371659"/>
          <a:ext cx="1695450" cy="1695450"/>
        </p:xfrm>
        <a:graphic>
          <a:graphicData uri="http://schemas.openxmlformats.org/presentationml/2006/ole">
            <mc:AlternateContent xmlns:mc="http://schemas.openxmlformats.org/markup-compatibility/2006">
              <mc:Choice xmlns:v="urn:schemas-microsoft-com:vml" Requires="v">
                <p:oleObj spid="_x0000_s5191" r:id="rId5" imgW="1695687" imgH="1695687" progId="Paint.Picture">
                  <p:embed/>
                </p:oleObj>
              </mc:Choice>
              <mc:Fallback>
                <p:oleObj r:id="rId5" imgW="1695687" imgH="169568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452" y="2371659"/>
                        <a:ext cx="1695450" cy="169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087"/>
          <p:cNvGraphicFramePr>
            <a:graphicFrameLocks noChangeAspect="1"/>
          </p:cNvGraphicFramePr>
          <p:nvPr>
            <p:extLst>
              <p:ext uri="{D42A27DB-BD31-4B8C-83A1-F6EECF244321}">
                <p14:modId xmlns:p14="http://schemas.microsoft.com/office/powerpoint/2010/main" val="3544903503"/>
              </p:ext>
            </p:extLst>
          </p:nvPr>
        </p:nvGraphicFramePr>
        <p:xfrm>
          <a:off x="4664302" y="2376421"/>
          <a:ext cx="1704975" cy="1685925"/>
        </p:xfrm>
        <a:graphic>
          <a:graphicData uri="http://schemas.openxmlformats.org/presentationml/2006/ole">
            <mc:AlternateContent xmlns:mc="http://schemas.openxmlformats.org/markup-compatibility/2006">
              <mc:Choice xmlns:v="urn:schemas-microsoft-com:vml" Requires="v">
                <p:oleObj spid="_x0000_s5192" r:id="rId7" imgW="1704762" imgH="1685714" progId="Paint.Picture">
                  <p:embed/>
                </p:oleObj>
              </mc:Choice>
              <mc:Fallback>
                <p:oleObj r:id="rId7" imgW="1704762" imgH="1685714"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4302" y="2376421"/>
                        <a:ext cx="1704975" cy="168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89"/>
          <p:cNvGraphicFramePr>
            <a:graphicFrameLocks noChangeAspect="1"/>
          </p:cNvGraphicFramePr>
          <p:nvPr>
            <p:extLst>
              <p:ext uri="{D42A27DB-BD31-4B8C-83A1-F6EECF244321}">
                <p14:modId xmlns:p14="http://schemas.microsoft.com/office/powerpoint/2010/main" val="375191045"/>
              </p:ext>
            </p:extLst>
          </p:nvPr>
        </p:nvGraphicFramePr>
        <p:xfrm>
          <a:off x="6894739" y="2366896"/>
          <a:ext cx="1714500" cy="1676400"/>
        </p:xfrm>
        <a:graphic>
          <a:graphicData uri="http://schemas.openxmlformats.org/presentationml/2006/ole">
            <mc:AlternateContent xmlns:mc="http://schemas.openxmlformats.org/markup-compatibility/2006">
              <mc:Choice xmlns:v="urn:schemas-microsoft-com:vml" Requires="v">
                <p:oleObj spid="_x0000_s5193" r:id="rId9" imgW="1714739" imgH="1676634" progId="Paint.Picture">
                  <p:embed/>
                </p:oleObj>
              </mc:Choice>
              <mc:Fallback>
                <p:oleObj r:id="rId9" imgW="1714739" imgH="1676634"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4739" y="2366896"/>
                        <a:ext cx="17145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1091"/>
          <p:cNvSpPr>
            <a:spLocks noChangeArrowheads="1"/>
          </p:cNvSpPr>
          <p:nvPr/>
        </p:nvSpPr>
        <p:spPr bwMode="auto">
          <a:xfrm>
            <a:off x="697139" y="4287771"/>
            <a:ext cx="12541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a:effectLst>
                  <a:outerShdw blurRad="38100" dist="38100" dir="2700000" algn="tl">
                    <a:srgbClr val="C0C0C0"/>
                  </a:outerShdw>
                </a:effectLst>
                <a:latin typeface="Times New Roman" panose="02020603050405020304" pitchFamily="18" charset="0"/>
              </a:rPr>
              <a:t>原图</a:t>
            </a:r>
          </a:p>
        </p:txBody>
      </p:sp>
      <p:sp>
        <p:nvSpPr>
          <p:cNvPr id="10" name="Rectangle 1092"/>
          <p:cNvSpPr>
            <a:spLocks noChangeArrowheads="1"/>
          </p:cNvSpPr>
          <p:nvPr/>
        </p:nvSpPr>
        <p:spPr bwMode="auto">
          <a:xfrm>
            <a:off x="6882039" y="4295709"/>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effectLst>
                  <a:outerShdw blurRad="38100" dist="38100" dir="2700000" algn="tl">
                    <a:srgbClr val="C0C0C0"/>
                  </a:outerShdw>
                </a:effectLst>
                <a:latin typeface="Times New Roman" panose="02020603050405020304" pitchFamily="18" charset="0"/>
              </a:rPr>
              <a:t>Prewitt</a:t>
            </a:r>
            <a:r>
              <a:rPr lang="zh-CN" altLang="en-US" sz="2400" b="1">
                <a:effectLst>
                  <a:outerShdw blurRad="38100" dist="38100" dir="2700000" algn="tl">
                    <a:srgbClr val="C0C0C0"/>
                  </a:outerShdw>
                </a:effectLst>
                <a:latin typeface="Times New Roman" panose="02020603050405020304" pitchFamily="18" charset="0"/>
              </a:rPr>
              <a:t>算子 </a:t>
            </a:r>
          </a:p>
        </p:txBody>
      </p:sp>
      <p:sp>
        <p:nvSpPr>
          <p:cNvPr id="11" name="Rectangle 1093"/>
          <p:cNvSpPr>
            <a:spLocks noChangeArrowheads="1"/>
          </p:cNvSpPr>
          <p:nvPr/>
        </p:nvSpPr>
        <p:spPr bwMode="auto">
          <a:xfrm>
            <a:off x="4573814" y="4309996"/>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effectLst>
                  <a:outerShdw blurRad="38100" dist="38100" dir="2700000" algn="tl">
                    <a:srgbClr val="C0C0C0"/>
                  </a:outerShdw>
                </a:effectLst>
                <a:latin typeface="Times New Roman" panose="02020603050405020304" pitchFamily="18" charset="0"/>
              </a:rPr>
              <a:t>Sobel</a:t>
            </a:r>
            <a:r>
              <a:rPr lang="zh-CN" altLang="en-US" sz="2400" b="1">
                <a:effectLst>
                  <a:outerShdw blurRad="38100" dist="38100" dir="2700000" algn="tl">
                    <a:srgbClr val="C0C0C0"/>
                  </a:outerShdw>
                </a:effectLst>
                <a:latin typeface="Times New Roman" panose="02020603050405020304" pitchFamily="18" charset="0"/>
              </a:rPr>
              <a:t>算子 </a:t>
            </a:r>
          </a:p>
        </p:txBody>
      </p:sp>
      <p:sp>
        <p:nvSpPr>
          <p:cNvPr id="12" name="Rectangle 1094"/>
          <p:cNvSpPr>
            <a:spLocks noChangeArrowheads="1"/>
          </p:cNvSpPr>
          <p:nvPr/>
        </p:nvSpPr>
        <p:spPr bwMode="auto">
          <a:xfrm>
            <a:off x="2252889" y="4295709"/>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b="1">
                <a:effectLst>
                  <a:outerShdw blurRad="38100" dist="38100" dir="2700000" algn="tl">
                    <a:srgbClr val="C0C0C0"/>
                  </a:outerShdw>
                </a:effectLst>
                <a:latin typeface="Times New Roman" panose="02020603050405020304" pitchFamily="18" charset="0"/>
              </a:rPr>
              <a:t>Roberts</a:t>
            </a:r>
            <a:r>
              <a:rPr lang="zh-CN" altLang="en-US" sz="2400" b="1">
                <a:effectLst>
                  <a:outerShdw blurRad="38100" dist="38100" dir="2700000" algn="tl">
                    <a:srgbClr val="C0C0C0"/>
                  </a:outerShdw>
                </a:effectLst>
                <a:latin typeface="Times New Roman" panose="02020603050405020304" pitchFamily="18" charset="0"/>
              </a:rPr>
              <a:t>算子 </a:t>
            </a:r>
          </a:p>
        </p:txBody>
      </p:sp>
      <p:sp>
        <p:nvSpPr>
          <p:cNvPr id="13" name="Text Box 1095"/>
          <p:cNvSpPr txBox="1">
            <a:spLocks noChangeArrowheads="1"/>
          </p:cNvSpPr>
          <p:nvPr/>
        </p:nvSpPr>
        <p:spPr bwMode="auto">
          <a:xfrm>
            <a:off x="1970314" y="5111684"/>
            <a:ext cx="545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 </a:t>
            </a:r>
            <a:r>
              <a:rPr lang="en-US" altLang="zh-CN"/>
              <a:t>10.14 </a:t>
            </a:r>
            <a:r>
              <a:rPr lang="zh-CN" altLang="en-US"/>
              <a:t>用不同算子得到的同一图像的不同梯度图像</a:t>
            </a:r>
          </a:p>
        </p:txBody>
      </p:sp>
      <p:sp>
        <p:nvSpPr>
          <p:cNvPr id="14" name="Text Box 1096"/>
          <p:cNvSpPr txBox="1">
            <a:spLocks noGrp="1" noChangeArrowheads="1"/>
          </p:cNvSpPr>
          <p:nvPr>
            <p:ph idx="1"/>
          </p:nvPr>
        </p:nvSpPr>
        <p:spPr bwMode="auto">
          <a:xfrm>
            <a:off x="444408" y="1749302"/>
            <a:ext cx="58409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pPr marL="0" indent="0">
              <a:buNone/>
            </a:pPr>
            <a:r>
              <a:rPr lang="zh-CN" altLang="en-US" dirty="0"/>
              <a:t>我们可以通过</a:t>
            </a:r>
            <a:r>
              <a:rPr lang="en-US" altLang="zh-CN" dirty="0"/>
              <a:t>MATLAB</a:t>
            </a:r>
            <a:r>
              <a:rPr lang="zh-CN" altLang="en-US" dirty="0"/>
              <a:t>程序演示一下下面的结果：</a:t>
            </a:r>
          </a:p>
        </p:txBody>
      </p:sp>
    </p:spTree>
    <p:extLst>
      <p:ext uri="{BB962C8B-B14F-4D97-AF65-F5344CB8AC3E}">
        <p14:creationId xmlns:p14="http://schemas.microsoft.com/office/powerpoint/2010/main" val="918782161"/>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拉普拉斯算子</a:t>
            </a:r>
          </a:p>
        </p:txBody>
      </p:sp>
      <p:sp>
        <p:nvSpPr>
          <p:cNvPr id="3" name="内容占位符 2"/>
          <p:cNvSpPr>
            <a:spLocks noGrp="1"/>
          </p:cNvSpPr>
          <p:nvPr>
            <p:ph idx="1"/>
          </p:nvPr>
        </p:nvSpPr>
        <p:spPr/>
        <p:txBody>
          <a:bodyPr/>
          <a:lstStyle/>
          <a:p>
            <a:r>
              <a:rPr lang="zh-CN" altLang="en-US" dirty="0"/>
              <a:t>二阶导数算子</a:t>
            </a:r>
            <a:endParaRPr lang="en-US" altLang="zh-CN" dirty="0"/>
          </a:p>
          <a:p>
            <a:endParaRPr lang="en-US" altLang="zh-CN" dirty="0"/>
          </a:p>
          <a:p>
            <a:r>
              <a:rPr lang="zh-CN" altLang="en-US" dirty="0"/>
              <a:t>连续：</a:t>
            </a:r>
            <a:endParaRPr lang="en-US" altLang="zh-CN" dirty="0"/>
          </a:p>
          <a:p>
            <a:endParaRPr lang="en-US" altLang="zh-CN" dirty="0"/>
          </a:p>
          <a:p>
            <a:endParaRPr lang="en-US" altLang="zh-CN" dirty="0"/>
          </a:p>
          <a:p>
            <a:endParaRPr lang="en-US" altLang="zh-CN" dirty="0"/>
          </a:p>
          <a:p>
            <a:r>
              <a:rPr lang="zh-CN" altLang="en-US" dirty="0"/>
              <a:t>离散：</a:t>
            </a:r>
          </a:p>
        </p:txBody>
      </p:sp>
      <p:sp>
        <p:nvSpPr>
          <p:cNvPr id="4" name="文本占位符 3"/>
          <p:cNvSpPr>
            <a:spLocks noGrp="1"/>
          </p:cNvSpPr>
          <p:nvPr>
            <p:ph type="body" sz="quarter" idx="10"/>
          </p:nvPr>
        </p:nvSpPr>
        <p:spPr/>
        <p:txBody>
          <a:bodyPr/>
          <a:lstStyle/>
          <a:p>
            <a:endParaRPr lang="zh-CN" altLang="en-US"/>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24000" y="3017617"/>
            <a:ext cx="5699531" cy="914400"/>
          </a:xfrm>
          <a:prstGeom prst="rect">
            <a:avLst/>
          </a:prstGeom>
        </p:spPr>
      </p:pic>
      <p:pic>
        <p:nvPicPr>
          <p:cNvPr id="8" name="图片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09349" y="4950932"/>
            <a:ext cx="8159496" cy="286512"/>
          </a:xfrm>
          <a:prstGeom prst="rect">
            <a:avLst/>
          </a:prstGeom>
        </p:spPr>
      </p:pic>
    </p:spTree>
    <p:extLst>
      <p:ext uri="{BB962C8B-B14F-4D97-AF65-F5344CB8AC3E}">
        <p14:creationId xmlns:p14="http://schemas.microsoft.com/office/powerpoint/2010/main" val="2493178044"/>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sp>
        <p:nvSpPr>
          <p:cNvPr id="5" name="灯片编号占位符 3"/>
          <p:cNvSpPr txBox="1">
            <a:spLocks/>
          </p:cNvSpPr>
          <p:nvPr/>
        </p:nvSpPr>
        <p:spPr>
          <a:xfrm>
            <a:off x="6412327" y="6118225"/>
            <a:ext cx="2289175" cy="476250"/>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fld id="{CE96F018-AFD3-4575-897D-1391D99F893B}" type="slidenum">
              <a:rPr lang="zh-CN" altLang="en-US" smtClean="0"/>
              <a:pPr/>
              <a:t>24</a:t>
            </a:fld>
            <a:endParaRPr lang="en-US" altLang="zh-CN"/>
          </a:p>
        </p:txBody>
      </p:sp>
      <p:sp>
        <p:nvSpPr>
          <p:cNvPr id="6" name="Rectangle 1090"/>
          <p:cNvSpPr>
            <a:spLocks noChangeArrowheads="1"/>
          </p:cNvSpPr>
          <p:nvPr/>
        </p:nvSpPr>
        <p:spPr bwMode="auto">
          <a:xfrm>
            <a:off x="2124490" y="5200650"/>
            <a:ext cx="5502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000" b="1">
                <a:effectLst>
                  <a:outerShdw blurRad="38100" dist="38100" dir="2700000" algn="tl">
                    <a:srgbClr val="C0C0C0"/>
                  </a:outerShdw>
                </a:effectLst>
                <a:latin typeface="宋体" panose="02010600030101010101" pitchFamily="2" charset="-122"/>
                <a:cs typeface="Times New Roman" panose="02020603050405020304" pitchFamily="18" charset="0"/>
              </a:rPr>
              <a:t>图</a:t>
            </a:r>
            <a:r>
              <a:rPr lang="en-US" altLang="zh-CN" sz="2000" b="1">
                <a:effectLst>
                  <a:outerShdw blurRad="38100" dist="38100" dir="2700000" algn="tl">
                    <a:srgbClr val="C0C0C0"/>
                  </a:outerShdw>
                </a:effectLst>
                <a:latin typeface="宋体" panose="02010600030101010101" pitchFamily="2" charset="-122"/>
                <a:cs typeface="Times New Roman" panose="02020603050405020304" pitchFamily="18" charset="0"/>
              </a:rPr>
              <a:t>10</a:t>
            </a:r>
            <a:r>
              <a:rPr lang="en-US" altLang="zh-CN" sz="2000" b="1">
                <a:effectLst>
                  <a:outerShdw blurRad="38100" dist="38100" dir="2700000" algn="tl">
                    <a:srgbClr val="C0C0C0"/>
                  </a:outerShdw>
                </a:effectLst>
                <a:latin typeface="宋体" panose="02010600030101010101" pitchFamily="2" charset="-122"/>
              </a:rPr>
              <a:t>.15 </a:t>
            </a:r>
            <a:r>
              <a:rPr lang="zh-CN" altLang="en-US" sz="2000" b="1">
                <a:effectLst>
                  <a:outerShdw blurRad="38100" dist="38100" dir="2700000" algn="tl">
                    <a:srgbClr val="C0C0C0"/>
                  </a:outerShdw>
                </a:effectLst>
                <a:latin typeface="宋体" panose="02010600030101010101" pitchFamily="2" charset="-122"/>
                <a:cs typeface="Times New Roman" panose="02020603050405020304" pitchFamily="18" charset="0"/>
              </a:rPr>
              <a:t>两种</a:t>
            </a:r>
            <a:r>
              <a:rPr lang="zh-CN" altLang="en-US" sz="2000" b="1">
                <a:effectLst>
                  <a:outerShdw blurRad="38100" dist="38100" dir="2700000" algn="tl">
                    <a:srgbClr val="C0C0C0"/>
                  </a:outerShdw>
                </a:effectLst>
                <a:latin typeface="宋体" panose="02010600030101010101" pitchFamily="2" charset="-122"/>
              </a:rPr>
              <a:t>常用的</a:t>
            </a:r>
            <a:r>
              <a:rPr lang="zh-CN" altLang="en-US" sz="2000" b="1">
                <a:effectLst>
                  <a:outerShdw blurRad="38100" dist="38100" dir="2700000" algn="tl">
                    <a:srgbClr val="C0C0C0"/>
                  </a:outerShdw>
                </a:effectLst>
                <a:latin typeface="宋体" panose="02010600030101010101" pitchFamily="2" charset="-122"/>
                <a:cs typeface="Times New Roman" panose="02020603050405020304" pitchFamily="18" charset="0"/>
              </a:rPr>
              <a:t>拉普拉斯算子模板</a:t>
            </a:r>
            <a:endParaRPr lang="zh-CN" altLang="en-US" sz="2000" b="1">
              <a:effectLst>
                <a:outerShdw blurRad="38100" dist="38100" dir="2700000" algn="tl">
                  <a:srgbClr val="C0C0C0"/>
                </a:outerShdw>
              </a:effectLst>
              <a:latin typeface="Times New Roman" panose="02020603050405020304" pitchFamily="18" charset="0"/>
            </a:endParaRPr>
          </a:p>
        </p:txBody>
      </p:sp>
      <p:graphicFrame>
        <p:nvGraphicFramePr>
          <p:cNvPr id="7" name="Group 1131"/>
          <p:cNvGraphicFramePr>
            <a:graphicFrameLocks noGrp="1"/>
          </p:cNvGraphicFramePr>
          <p:nvPr>
            <p:extLst>
              <p:ext uri="{D42A27DB-BD31-4B8C-83A1-F6EECF244321}">
                <p14:modId xmlns:p14="http://schemas.microsoft.com/office/powerpoint/2010/main" val="55467910"/>
              </p:ext>
            </p:extLst>
          </p:nvPr>
        </p:nvGraphicFramePr>
        <p:xfrm>
          <a:off x="1930815" y="2514600"/>
          <a:ext cx="1876425" cy="1770698"/>
        </p:xfrm>
        <a:graphic>
          <a:graphicData uri="http://schemas.openxmlformats.org/drawingml/2006/table">
            <a:tbl>
              <a:tblPr/>
              <a:tblGrid>
                <a:gridCol w="666750">
                  <a:extLst>
                    <a:ext uri="{9D8B030D-6E8A-4147-A177-3AD203B41FA5}">
                      <a16:colId xmlns:a16="http://schemas.microsoft.com/office/drawing/2014/main" val="20000"/>
                    </a:ext>
                  </a:extLst>
                </a:gridCol>
                <a:gridCol w="595312">
                  <a:extLst>
                    <a:ext uri="{9D8B030D-6E8A-4147-A177-3AD203B41FA5}">
                      <a16:colId xmlns:a16="http://schemas.microsoft.com/office/drawing/2014/main" val="20001"/>
                    </a:ext>
                  </a:extLst>
                </a:gridCol>
                <a:gridCol w="614363">
                  <a:extLst>
                    <a:ext uri="{9D8B030D-6E8A-4147-A177-3AD203B41FA5}">
                      <a16:colId xmlns:a16="http://schemas.microsoft.com/office/drawing/2014/main" val="20002"/>
                    </a:ext>
                  </a:extLst>
                </a:gridCol>
              </a:tblGrid>
              <a:tr h="5143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286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8" name="Group 1130"/>
          <p:cNvGraphicFramePr>
            <a:graphicFrameLocks noGrp="1"/>
          </p:cNvGraphicFramePr>
          <p:nvPr>
            <p:extLst>
              <p:ext uri="{D42A27DB-BD31-4B8C-83A1-F6EECF244321}">
                <p14:modId xmlns:p14="http://schemas.microsoft.com/office/powerpoint/2010/main" val="3505269862"/>
              </p:ext>
            </p:extLst>
          </p:nvPr>
        </p:nvGraphicFramePr>
        <p:xfrm>
          <a:off x="4797840" y="2486025"/>
          <a:ext cx="1885950" cy="1786573"/>
        </p:xfrm>
        <a:graphic>
          <a:graphicData uri="http://schemas.openxmlformats.org/drawingml/2006/table">
            <a:tbl>
              <a:tblPr/>
              <a:tblGrid>
                <a:gridCol w="666750">
                  <a:extLst>
                    <a:ext uri="{9D8B030D-6E8A-4147-A177-3AD203B41FA5}">
                      <a16:colId xmlns:a16="http://schemas.microsoft.com/office/drawing/2014/main" val="20000"/>
                    </a:ext>
                  </a:extLst>
                </a:gridCol>
                <a:gridCol w="595312">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tblGrid>
              <a:tr h="4794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445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6238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zh-CN" altLang="en-US" sz="28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8973766"/>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zh-CN" altLang="en-US" b="1" dirty="0">
                <a:latin typeface="Times New Roman" panose="02020603050405020304" pitchFamily="18" charset="0"/>
              </a:rPr>
              <a:t> 拉普拉斯算子一般不以其原始形式用于边缘检测，这是因为：</a:t>
            </a:r>
          </a:p>
          <a:p>
            <a:pPr lvl="1"/>
            <a:r>
              <a:rPr kumimoji="1" lang="zh-CN" altLang="en-US" b="1" dirty="0">
                <a:latin typeface="Times New Roman" panose="02020603050405020304" pitchFamily="18" charset="0"/>
              </a:rPr>
              <a:t>作为一个二阶导数</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拉普拉斯算子对噪声具有无法接受的敏感性；</a:t>
            </a:r>
          </a:p>
          <a:p>
            <a:pPr lvl="1"/>
            <a:r>
              <a:rPr kumimoji="1" lang="zh-CN" altLang="en-US" b="1" dirty="0">
                <a:latin typeface="Times New Roman" panose="02020603050405020304" pitchFamily="18" charset="0"/>
              </a:rPr>
              <a:t>拉普拉斯算子的幅值产生双边缘</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这是复杂的分割不希望有的结果；</a:t>
            </a:r>
          </a:p>
          <a:p>
            <a:pPr lvl="1"/>
            <a:r>
              <a:rPr kumimoji="1" lang="zh-CN" altLang="en-US" b="1" dirty="0">
                <a:latin typeface="Times New Roman" panose="02020603050405020304" pitchFamily="18" charset="0"/>
              </a:rPr>
              <a:t>拉普拉斯算子不能检测边缘的方向。</a:t>
            </a:r>
            <a:endParaRPr kumimoji="1" lang="en-US" altLang="zh-CN" b="1" dirty="0">
              <a:latin typeface="Times New Roman" panose="02020603050405020304" pitchFamily="18" charset="0"/>
            </a:endParaRPr>
          </a:p>
          <a:p>
            <a:pPr lvl="1"/>
            <a:endParaRPr kumimoji="1" lang="en-US" altLang="zh-CN" b="1" dirty="0">
              <a:latin typeface="Times New Roman" panose="02020603050405020304" pitchFamily="18" charset="0"/>
            </a:endParaRPr>
          </a:p>
          <a:p>
            <a:r>
              <a:rPr kumimoji="1" lang="zh-CN" altLang="en-US" b="1" dirty="0">
                <a:latin typeface="Times New Roman" panose="02020603050405020304" pitchFamily="18" charset="0"/>
              </a:rPr>
              <a:t> 拉普拉斯算子在分割中所起的作用包括：</a:t>
            </a:r>
          </a:p>
          <a:p>
            <a:pPr lvl="1"/>
            <a:r>
              <a:rPr kumimoji="1" lang="zh-CN" altLang="en-US" b="1" dirty="0">
                <a:latin typeface="Times New Roman" panose="02020603050405020304" pitchFamily="18" charset="0"/>
              </a:rPr>
              <a:t>利用它的零交叉的性质进行边缘定位；</a:t>
            </a:r>
          </a:p>
          <a:p>
            <a:pPr lvl="1"/>
            <a:r>
              <a:rPr kumimoji="1" lang="zh-CN" altLang="en-US" b="1" dirty="0">
                <a:latin typeface="Times New Roman" panose="02020603050405020304" pitchFamily="18" charset="0"/>
              </a:rPr>
              <a:t>确定一个像素是在边缘暗的一边还是亮的一边。</a:t>
            </a:r>
          </a:p>
          <a:p>
            <a:pPr marL="0" indent="0">
              <a:buNone/>
            </a:pPr>
            <a:endParaRPr lang="zh-CN" altLang="en-US" dirty="0"/>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846345690"/>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2440782" y="784452"/>
            <a:ext cx="5427662"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b="1" dirty="0">
                <a:solidFill>
                  <a:schemeClr val="bg1"/>
                </a:solidFill>
                <a:latin typeface="宋体" panose="02010600030101010101" pitchFamily="2" charset="-122"/>
                <a:ea typeface="华文行楷" panose="02010800040101010101" pitchFamily="2" charset="-122"/>
              </a:rPr>
              <a:t>高斯－拉普拉斯</a:t>
            </a:r>
            <a:r>
              <a:rPr kumimoji="1" lang="zh-CN" altLang="en-US" sz="4000" b="1" dirty="0">
                <a:solidFill>
                  <a:schemeClr val="bg1"/>
                </a:solidFill>
                <a:latin typeface="Tahoma" panose="020B0604030504040204" pitchFamily="34" charset="0"/>
                <a:ea typeface="华文行楷" panose="02010800040101010101" pitchFamily="2" charset="-122"/>
              </a:rPr>
              <a:t>算子</a:t>
            </a:r>
          </a:p>
        </p:txBody>
      </p:sp>
      <p:sp>
        <p:nvSpPr>
          <p:cNvPr id="314371" name="Rectangle 3"/>
          <p:cNvSpPr>
            <a:spLocks noChangeArrowheads="1"/>
          </p:cNvSpPr>
          <p:nvPr/>
        </p:nvSpPr>
        <p:spPr bwMode="auto">
          <a:xfrm>
            <a:off x="3175" y="331788"/>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000">
                <a:latin typeface="Times New Roman" panose="02020603050405020304" pitchFamily="18" charset="0"/>
                <a:cs typeface="Times New Roman" panose="02020603050405020304" pitchFamily="18" charset="0"/>
              </a:rPr>
              <a:t> </a:t>
            </a:r>
            <a:endParaRPr lang="zh-CN" altLang="en-US" sz="1200">
              <a:latin typeface="宋体" panose="02010600030101010101" pitchFamily="2" charset="-122"/>
              <a:cs typeface="Times New Roman" panose="02020603050405020304" pitchFamily="18" charset="0"/>
            </a:endParaRPr>
          </a:p>
          <a:p>
            <a:pPr eaLnBrk="0" hangingPunct="0"/>
            <a:endParaRPr lang="zh-CN" altLang="en-US" sz="2400">
              <a:latin typeface="Times New Roman" panose="02020603050405020304" pitchFamily="18" charset="0"/>
            </a:endParaRPr>
          </a:p>
        </p:txBody>
      </p:sp>
      <p:sp>
        <p:nvSpPr>
          <p:cNvPr id="314372" name="Text Box 4"/>
          <p:cNvSpPr txBox="1">
            <a:spLocks noChangeArrowheads="1"/>
          </p:cNvSpPr>
          <p:nvPr/>
        </p:nvSpPr>
        <p:spPr bwMode="auto">
          <a:xfrm>
            <a:off x="747713" y="2090738"/>
            <a:ext cx="80089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Times New Roman" panose="02020603050405020304" pitchFamily="18" charset="0"/>
              </a:rPr>
              <a:t>考虑函数</a:t>
            </a:r>
            <a:r>
              <a:rPr kumimoji="1" lang="en-US" altLang="zh-CN" sz="2000" b="1">
                <a:latin typeface="Times New Roman" panose="02020603050405020304" pitchFamily="18" charset="0"/>
              </a:rPr>
              <a:t>:</a:t>
            </a:r>
          </a:p>
        </p:txBody>
      </p:sp>
      <p:sp>
        <p:nvSpPr>
          <p:cNvPr id="314373" name="Text Box 5"/>
          <p:cNvSpPr txBox="1">
            <a:spLocks noChangeArrowheads="1"/>
          </p:cNvSpPr>
          <p:nvPr/>
        </p:nvSpPr>
        <p:spPr bwMode="auto">
          <a:xfrm>
            <a:off x="798513" y="4135438"/>
            <a:ext cx="80089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b="1" dirty="0">
                <a:latin typeface="Times New Roman" panose="02020603050405020304" pitchFamily="18" charset="0"/>
              </a:rPr>
              <a:t>h</a:t>
            </a:r>
            <a:r>
              <a:rPr kumimoji="1" lang="zh-CN" altLang="en-US" sz="2000" b="1" dirty="0">
                <a:latin typeface="Times New Roman" panose="02020603050405020304" pitchFamily="18" charset="0"/>
              </a:rPr>
              <a:t>的拉普拉斯算子</a:t>
            </a:r>
            <a:r>
              <a:rPr kumimoji="1" lang="en-US" altLang="zh-CN" sz="2000" b="1" dirty="0">
                <a:latin typeface="Times New Roman" panose="02020603050405020304" pitchFamily="18" charset="0"/>
              </a:rPr>
              <a:t>(h</a:t>
            </a:r>
            <a:r>
              <a:rPr kumimoji="1" lang="zh-CN" altLang="en-US" sz="2000" b="1" dirty="0">
                <a:latin typeface="Times New Roman" panose="02020603050405020304" pitchFamily="18" charset="0"/>
              </a:rPr>
              <a:t>关于</a:t>
            </a:r>
            <a:r>
              <a:rPr kumimoji="1" lang="en-US" altLang="zh-CN" sz="2000" b="1" dirty="0">
                <a:latin typeface="Times New Roman" panose="02020603050405020304" pitchFamily="18" charset="0"/>
              </a:rPr>
              <a:t>r</a:t>
            </a:r>
            <a:r>
              <a:rPr kumimoji="1" lang="zh-CN" altLang="en-US" sz="2000" b="1" dirty="0">
                <a:latin typeface="Times New Roman" panose="02020603050405020304" pitchFamily="18" charset="0"/>
              </a:rPr>
              <a:t>的二阶导数</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 </a:t>
            </a:r>
            <a:r>
              <a:rPr kumimoji="1" lang="en-US" altLang="zh-CN" sz="2000" b="1" dirty="0">
                <a:latin typeface="Times New Roman" panose="02020603050405020304" pitchFamily="18" charset="0"/>
              </a:rPr>
              <a:t>:</a:t>
            </a:r>
            <a:endParaRPr kumimoji="1" lang="zh-CN" altLang="en-US" sz="2000" b="1" dirty="0">
              <a:latin typeface="Times New Roman" panose="02020603050405020304" pitchFamily="18" charset="0"/>
            </a:endParaRPr>
          </a:p>
        </p:txBody>
      </p:sp>
      <p:graphicFrame>
        <p:nvGraphicFramePr>
          <p:cNvPr id="314374" name="Object 6"/>
          <p:cNvGraphicFramePr>
            <a:graphicFrameLocks noChangeAspect="1"/>
          </p:cNvGraphicFramePr>
          <p:nvPr/>
        </p:nvGraphicFramePr>
        <p:xfrm>
          <a:off x="1701800" y="2559050"/>
          <a:ext cx="2524125" cy="1109663"/>
        </p:xfrm>
        <a:graphic>
          <a:graphicData uri="http://schemas.openxmlformats.org/presentationml/2006/ole">
            <mc:AlternateContent xmlns:mc="http://schemas.openxmlformats.org/markup-compatibility/2006">
              <mc:Choice xmlns:v="urn:schemas-microsoft-com:vml" Requires="v">
                <p:oleObj spid="_x0000_s6197" name="Equation" r:id="rId4" imgW="838080" imgH="368280" progId="Equation.DSMT4">
                  <p:embed/>
                </p:oleObj>
              </mc:Choice>
              <mc:Fallback>
                <p:oleObj name="Equation" r:id="rId4" imgW="838080" imgH="3682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800" y="2559050"/>
                        <a:ext cx="2524125" cy="1109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4375" name="Object 7"/>
          <p:cNvGraphicFramePr>
            <a:graphicFrameLocks noChangeAspect="1"/>
          </p:cNvGraphicFramePr>
          <p:nvPr/>
        </p:nvGraphicFramePr>
        <p:xfrm>
          <a:off x="4781550" y="3122613"/>
          <a:ext cx="3160713" cy="474662"/>
        </p:xfrm>
        <a:graphic>
          <a:graphicData uri="http://schemas.openxmlformats.org/presentationml/2006/ole">
            <mc:AlternateContent xmlns:mc="http://schemas.openxmlformats.org/markup-compatibility/2006">
              <mc:Choice xmlns:v="urn:schemas-microsoft-com:vml" Requires="v">
                <p:oleObj spid="_x0000_s6198" name="Equation" r:id="rId6" imgW="1523880" imgH="228600" progId="Equation.DSMT4">
                  <p:embed/>
                </p:oleObj>
              </mc:Choice>
              <mc:Fallback>
                <p:oleObj name="Equation" r:id="rId6" imgW="15238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50" y="3122613"/>
                        <a:ext cx="3160713"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4376" name="Object 8"/>
          <p:cNvGraphicFramePr>
            <a:graphicFrameLocks noChangeAspect="1"/>
          </p:cNvGraphicFramePr>
          <p:nvPr/>
        </p:nvGraphicFramePr>
        <p:xfrm>
          <a:off x="968375" y="4711700"/>
          <a:ext cx="3992563" cy="1238250"/>
        </p:xfrm>
        <a:graphic>
          <a:graphicData uri="http://schemas.openxmlformats.org/presentationml/2006/ole">
            <mc:AlternateContent xmlns:mc="http://schemas.openxmlformats.org/markup-compatibility/2006">
              <mc:Choice xmlns:v="urn:schemas-microsoft-com:vml" Requires="v">
                <p:oleObj spid="_x0000_s6199" name="Equation" r:id="rId8" imgW="1638000" imgH="507960" progId="Equation.DSMT4">
                  <p:embed/>
                </p:oleObj>
              </mc:Choice>
              <mc:Fallback>
                <p:oleObj name="Equation" r:id="rId8" imgW="1638000" imgH="5079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75" y="4711700"/>
                        <a:ext cx="3992563"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4377" name="Text Box 9"/>
          <p:cNvSpPr txBox="1">
            <a:spLocks noChangeArrowheads="1"/>
          </p:cNvSpPr>
          <p:nvPr/>
        </p:nvSpPr>
        <p:spPr bwMode="auto">
          <a:xfrm>
            <a:off x="5154613" y="5316538"/>
            <a:ext cx="34575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b="1">
                <a:latin typeface="Tahoma" panose="020B0604030504040204" pitchFamily="34" charset="0"/>
                <a:ea typeface="楷体_GB2312" pitchFamily="49" charset="-122"/>
              </a:rPr>
              <a:t>高斯型的拉普拉斯算子 </a:t>
            </a:r>
            <a:r>
              <a:rPr kumimoji="1" lang="en-US" altLang="zh-CN" sz="2000" b="1">
                <a:latin typeface="Times New Roman" panose="02020603050405020304" pitchFamily="18" charset="0"/>
                <a:ea typeface="楷体_GB2312" pitchFamily="49" charset="-122"/>
              </a:rPr>
              <a:t>(LoG)</a:t>
            </a:r>
          </a:p>
        </p:txBody>
      </p:sp>
      <p:sp>
        <p:nvSpPr>
          <p:cNvPr id="314378" name="Text Box 10"/>
          <p:cNvSpPr txBox="1">
            <a:spLocks noChangeArrowheads="1"/>
          </p:cNvSpPr>
          <p:nvPr/>
        </p:nvSpPr>
        <p:spPr bwMode="auto">
          <a:xfrm>
            <a:off x="735013" y="3692525"/>
            <a:ext cx="14636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Tahoma" panose="020B0604030504040204" pitchFamily="34" charset="0"/>
                <a:ea typeface="楷体_GB2312" pitchFamily="49" charset="-122"/>
              </a:rPr>
              <a:t>模糊图像</a:t>
            </a:r>
            <a:endParaRPr kumimoji="1" lang="en-US" altLang="zh-CN" sz="2000" b="1">
              <a:latin typeface="Times New Roman" panose="02020603050405020304" pitchFamily="18" charset="0"/>
              <a:ea typeface="楷体_GB2312" pitchFamily="49" charset="-122"/>
            </a:endParaRPr>
          </a:p>
        </p:txBody>
      </p:sp>
      <p:sp>
        <p:nvSpPr>
          <p:cNvPr id="314379" name="Text Box 11"/>
          <p:cNvSpPr txBox="1">
            <a:spLocks noChangeArrowheads="1"/>
          </p:cNvSpPr>
          <p:nvPr/>
        </p:nvSpPr>
        <p:spPr bwMode="auto">
          <a:xfrm>
            <a:off x="617538" y="5900738"/>
            <a:ext cx="8105775"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400" b="1">
                <a:solidFill>
                  <a:srgbClr val="FF0000"/>
                </a:solidFill>
                <a:latin typeface="楷体_GB2312" pitchFamily="49" charset="-122"/>
                <a:ea typeface="楷体_GB2312" pitchFamily="49" charset="-122"/>
              </a:rPr>
              <a:t>用该函数对图像进行平滑滤波，然后再应用拉普拉斯算子。</a:t>
            </a:r>
          </a:p>
          <a:p>
            <a:r>
              <a:rPr kumimoji="1" lang="zh-CN" altLang="en-US" sz="2400" b="1">
                <a:solidFill>
                  <a:srgbClr val="FF0000"/>
                </a:solidFill>
                <a:latin typeface="楷体_GB2312" pitchFamily="49" charset="-122"/>
                <a:ea typeface="楷体_GB2312" pitchFamily="49" charset="-122"/>
              </a:rPr>
              <a:t>受噪声的影响小。</a:t>
            </a:r>
          </a:p>
        </p:txBody>
      </p:sp>
    </p:spTree>
    <p:extLst>
      <p:ext uri="{BB962C8B-B14F-4D97-AF65-F5344CB8AC3E}">
        <p14:creationId xmlns:p14="http://schemas.microsoft.com/office/powerpoint/2010/main" val="30784811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2833688" y="188913"/>
            <a:ext cx="454025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b="1" dirty="0">
                <a:solidFill>
                  <a:schemeClr val="bg1"/>
                </a:solidFill>
                <a:latin typeface="宋体" panose="02010600030101010101" pitchFamily="2" charset="-122"/>
                <a:ea typeface="华文行楷" panose="02010800040101010101" pitchFamily="2" charset="-122"/>
              </a:rPr>
              <a:t>高斯</a:t>
            </a:r>
            <a:r>
              <a:rPr kumimoji="1" lang="en-US" altLang="zh-CN" sz="4000" b="1" dirty="0">
                <a:solidFill>
                  <a:schemeClr val="bg1"/>
                </a:solidFill>
                <a:latin typeface="宋体" panose="02010600030101010101" pitchFamily="2" charset="-122"/>
                <a:ea typeface="华文行楷" panose="02010800040101010101" pitchFamily="2" charset="-122"/>
              </a:rPr>
              <a:t>-</a:t>
            </a:r>
            <a:r>
              <a:rPr kumimoji="1" lang="zh-CN" altLang="en-US" sz="4000" b="1" dirty="0">
                <a:solidFill>
                  <a:schemeClr val="bg1"/>
                </a:solidFill>
                <a:latin typeface="宋体" panose="02010600030101010101" pitchFamily="2" charset="-122"/>
                <a:ea typeface="华文行楷" panose="02010800040101010101" pitchFamily="2" charset="-122"/>
              </a:rPr>
              <a:t>拉普拉斯</a:t>
            </a:r>
            <a:r>
              <a:rPr kumimoji="1" lang="zh-CN" altLang="en-US" sz="4000" b="1" dirty="0">
                <a:solidFill>
                  <a:schemeClr val="bg1"/>
                </a:solidFill>
                <a:latin typeface="Tahoma" panose="020B0604030504040204" pitchFamily="34" charset="0"/>
                <a:ea typeface="华文行楷" panose="02010800040101010101" pitchFamily="2" charset="-122"/>
              </a:rPr>
              <a:t>算子</a:t>
            </a:r>
          </a:p>
        </p:txBody>
      </p:sp>
      <p:sp>
        <p:nvSpPr>
          <p:cNvPr id="316419" name="Rectangle 3"/>
          <p:cNvSpPr>
            <a:spLocks noChangeArrowheads="1"/>
          </p:cNvSpPr>
          <p:nvPr/>
        </p:nvSpPr>
        <p:spPr bwMode="auto">
          <a:xfrm>
            <a:off x="3175" y="331788"/>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000">
                <a:latin typeface="Times New Roman" panose="02020603050405020304" pitchFamily="18" charset="0"/>
                <a:cs typeface="Times New Roman" panose="02020603050405020304" pitchFamily="18" charset="0"/>
              </a:rPr>
              <a:t> </a:t>
            </a:r>
            <a:endParaRPr lang="zh-CN" altLang="en-US" sz="1200">
              <a:latin typeface="宋体" panose="02010600030101010101" pitchFamily="2" charset="-122"/>
              <a:cs typeface="Times New Roman" panose="02020603050405020304" pitchFamily="18" charset="0"/>
            </a:endParaRPr>
          </a:p>
          <a:p>
            <a:pPr eaLnBrk="0" hangingPunct="0"/>
            <a:endParaRPr lang="zh-CN" altLang="en-US" sz="2400">
              <a:latin typeface="Times New Roman" panose="02020603050405020304" pitchFamily="18" charset="0"/>
            </a:endParaRPr>
          </a:p>
        </p:txBody>
      </p:sp>
      <p:sp>
        <p:nvSpPr>
          <p:cNvPr id="316433" name="Text Box 17"/>
          <p:cNvSpPr txBox="1">
            <a:spLocks noChangeArrowheads="1"/>
          </p:cNvSpPr>
          <p:nvPr/>
        </p:nvSpPr>
        <p:spPr bwMode="auto">
          <a:xfrm>
            <a:off x="923925" y="5713413"/>
            <a:ext cx="72453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图 </a:t>
            </a:r>
            <a:r>
              <a:rPr lang="en-US" altLang="zh-CN"/>
              <a:t>10.16 </a:t>
            </a:r>
            <a:r>
              <a:rPr lang="zh-CN" altLang="en-US"/>
              <a:t>高斯型的</a:t>
            </a:r>
            <a:r>
              <a:rPr kumimoji="1" lang="zh-CN" altLang="en-US"/>
              <a:t>拉普拉斯算子（</a:t>
            </a:r>
            <a:r>
              <a:rPr kumimoji="1" lang="en-US" altLang="zh-CN"/>
              <a:t>LoG</a:t>
            </a:r>
            <a:r>
              <a:rPr kumimoji="1" lang="zh-CN" altLang="en-US"/>
              <a:t>）。</a:t>
            </a:r>
            <a:r>
              <a:rPr kumimoji="1" lang="en-US" altLang="zh-CN"/>
              <a:t>(a)</a:t>
            </a:r>
            <a:r>
              <a:rPr kumimoji="1" lang="zh-CN" altLang="en-US"/>
              <a:t>三维曲线；</a:t>
            </a:r>
            <a:r>
              <a:rPr kumimoji="1" lang="en-US" altLang="zh-CN"/>
              <a:t>(b)</a:t>
            </a:r>
            <a:r>
              <a:rPr kumimoji="1" lang="zh-CN" altLang="en-US"/>
              <a:t>图像</a:t>
            </a:r>
            <a:r>
              <a:rPr kumimoji="1" lang="en-US" altLang="zh-CN"/>
              <a:t>(</a:t>
            </a:r>
            <a:r>
              <a:rPr kumimoji="1" lang="zh-CN" altLang="en-US"/>
              <a:t>黑色是负值区域，灰色是零值区域，白色是正值区域</a:t>
            </a:r>
            <a:r>
              <a:rPr kumimoji="1" lang="en-US" altLang="zh-CN"/>
              <a:t>)</a:t>
            </a:r>
            <a:r>
              <a:rPr kumimoji="1" lang="zh-CN" altLang="en-US"/>
              <a:t>；</a:t>
            </a:r>
            <a:r>
              <a:rPr kumimoji="1" lang="en-US" altLang="zh-CN"/>
              <a:t>(c)</a:t>
            </a:r>
            <a:r>
              <a:rPr kumimoji="1" lang="zh-CN" altLang="en-US"/>
              <a:t>零交叉的横截面显示；</a:t>
            </a:r>
            <a:r>
              <a:rPr kumimoji="1" lang="en-US" altLang="zh-CN"/>
              <a:t>(d)</a:t>
            </a:r>
            <a:r>
              <a:rPr kumimoji="1" lang="zh-CN" altLang="en-US"/>
              <a:t>图形</a:t>
            </a:r>
            <a:r>
              <a:rPr kumimoji="1" lang="en-US" altLang="zh-CN"/>
              <a:t>(a)</a:t>
            </a:r>
            <a:r>
              <a:rPr kumimoji="1" lang="zh-CN" altLang="en-US"/>
              <a:t>近似的</a:t>
            </a:r>
            <a:r>
              <a:rPr kumimoji="1" lang="en-US" altLang="zh-CN"/>
              <a:t>5</a:t>
            </a:r>
            <a:r>
              <a:rPr kumimoji="1" lang="en-US" altLang="en-US"/>
              <a:t>×</a:t>
            </a:r>
            <a:r>
              <a:rPr kumimoji="1" lang="en-US" altLang="zh-CN"/>
              <a:t>5</a:t>
            </a:r>
            <a:r>
              <a:rPr kumimoji="1" lang="zh-CN" altLang="en-US"/>
              <a:t>模板</a:t>
            </a:r>
            <a:endParaRPr lang="zh-CN" altLang="en-US"/>
          </a:p>
        </p:txBody>
      </p:sp>
      <p:grpSp>
        <p:nvGrpSpPr>
          <p:cNvPr id="316437" name="Group 21"/>
          <p:cNvGrpSpPr>
            <a:grpSpLocks/>
          </p:cNvGrpSpPr>
          <p:nvPr/>
        </p:nvGrpSpPr>
        <p:grpSpPr bwMode="auto">
          <a:xfrm>
            <a:off x="1457325" y="890588"/>
            <a:ext cx="6216650" cy="4770437"/>
            <a:chOff x="918" y="561"/>
            <a:chExt cx="3916" cy="3005"/>
          </a:xfrm>
        </p:grpSpPr>
        <p:pic>
          <p:nvPicPr>
            <p:cNvPr id="316427" name="Picture 11"/>
            <p:cNvPicPr>
              <a:picLocks noChangeAspect="1" noChangeArrowheads="1"/>
            </p:cNvPicPr>
            <p:nvPr/>
          </p:nvPicPr>
          <p:blipFill>
            <a:blip r:embed="rId3">
              <a:extLst>
                <a:ext uri="{28A0092B-C50C-407E-A947-70E740481C1C}">
                  <a14:useLocalDpi xmlns:a14="http://schemas.microsoft.com/office/drawing/2010/main" val="0"/>
                </a:ext>
              </a:extLst>
            </a:blip>
            <a:srcRect r="17938"/>
            <a:stretch>
              <a:fillRect/>
            </a:stretch>
          </p:blipFill>
          <p:spPr bwMode="auto">
            <a:xfrm>
              <a:off x="918" y="561"/>
              <a:ext cx="3916" cy="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429" name="Text Box 13"/>
            <p:cNvSpPr txBox="1">
              <a:spLocks noChangeArrowheads="1"/>
            </p:cNvSpPr>
            <p:nvPr/>
          </p:nvSpPr>
          <p:spPr bwMode="auto">
            <a:xfrm>
              <a:off x="1959" y="1860"/>
              <a:ext cx="33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b="1">
                  <a:latin typeface="Tahoma" panose="020B0604030504040204" pitchFamily="34" charset="0"/>
                  <a:ea typeface="楷体_GB2312" pitchFamily="49" charset="-122"/>
                </a:rPr>
                <a:t>(a)</a:t>
              </a:r>
            </a:p>
          </p:txBody>
        </p:sp>
        <p:sp>
          <p:nvSpPr>
            <p:cNvPr id="316434" name="Text Box 18"/>
            <p:cNvSpPr txBox="1">
              <a:spLocks noChangeArrowheads="1"/>
            </p:cNvSpPr>
            <p:nvPr/>
          </p:nvSpPr>
          <p:spPr bwMode="auto">
            <a:xfrm>
              <a:off x="3919" y="2004"/>
              <a:ext cx="33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b="1">
                  <a:latin typeface="Tahoma" panose="020B0604030504040204" pitchFamily="34" charset="0"/>
                  <a:ea typeface="楷体_GB2312" pitchFamily="49" charset="-122"/>
                </a:rPr>
                <a:t>(b)</a:t>
              </a:r>
            </a:p>
          </p:txBody>
        </p:sp>
        <p:sp>
          <p:nvSpPr>
            <p:cNvPr id="316435" name="Text Box 19"/>
            <p:cNvSpPr txBox="1">
              <a:spLocks noChangeArrowheads="1"/>
            </p:cNvSpPr>
            <p:nvPr/>
          </p:nvSpPr>
          <p:spPr bwMode="auto">
            <a:xfrm>
              <a:off x="1151" y="2788"/>
              <a:ext cx="3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b="1">
                  <a:latin typeface="Tahoma" panose="020B0604030504040204" pitchFamily="34" charset="0"/>
                  <a:ea typeface="楷体_GB2312" pitchFamily="49" charset="-122"/>
                </a:rPr>
                <a:t>(c)</a:t>
              </a:r>
            </a:p>
          </p:txBody>
        </p:sp>
        <p:sp>
          <p:nvSpPr>
            <p:cNvPr id="316436" name="Text Box 20"/>
            <p:cNvSpPr txBox="1">
              <a:spLocks noChangeArrowheads="1"/>
            </p:cNvSpPr>
            <p:nvPr/>
          </p:nvSpPr>
          <p:spPr bwMode="auto">
            <a:xfrm>
              <a:off x="3215" y="2796"/>
              <a:ext cx="33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b="1">
                  <a:latin typeface="Tahoma" panose="020B0604030504040204" pitchFamily="34" charset="0"/>
                  <a:ea typeface="楷体_GB2312" pitchFamily="49" charset="-122"/>
                </a:rPr>
                <a:t>(d)</a:t>
              </a:r>
            </a:p>
          </p:txBody>
        </p:sp>
      </p:grpSp>
      <p:pic>
        <p:nvPicPr>
          <p:cNvPr id="2" name="图片 1"/>
          <p:cNvPicPr>
            <a:picLocks noChangeAspect="1"/>
          </p:cNvPicPr>
          <p:nvPr/>
        </p:nvPicPr>
        <p:blipFill>
          <a:blip r:embed="rId4"/>
          <a:stretch>
            <a:fillRect/>
          </a:stretch>
        </p:blipFill>
        <p:spPr>
          <a:xfrm>
            <a:off x="257235" y="98350"/>
            <a:ext cx="1888272" cy="1941587"/>
          </a:xfrm>
          <a:prstGeom prst="rect">
            <a:avLst/>
          </a:prstGeom>
        </p:spPr>
      </p:pic>
    </p:spTree>
    <p:extLst>
      <p:ext uri="{BB962C8B-B14F-4D97-AF65-F5344CB8AC3E}">
        <p14:creationId xmlns:p14="http://schemas.microsoft.com/office/powerpoint/2010/main" val="122497307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1026"/>
          <p:cNvSpPr>
            <a:spLocks noChangeArrowheads="1"/>
          </p:cNvSpPr>
          <p:nvPr/>
        </p:nvSpPr>
        <p:spPr bwMode="auto">
          <a:xfrm>
            <a:off x="3001963" y="820738"/>
            <a:ext cx="3263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b="1">
                <a:solidFill>
                  <a:schemeClr val="bg1"/>
                </a:solidFill>
                <a:latin typeface="宋体" panose="02010600030101010101" pitchFamily="2" charset="-122"/>
                <a:ea typeface="华文行楷" panose="02010800040101010101" pitchFamily="2" charset="-122"/>
              </a:rPr>
              <a:t>拉普拉斯</a:t>
            </a:r>
            <a:r>
              <a:rPr kumimoji="1" lang="zh-CN" altLang="en-US" sz="4000" b="1">
                <a:solidFill>
                  <a:schemeClr val="bg1"/>
                </a:solidFill>
                <a:latin typeface="Tahoma" panose="020B0604030504040204" pitchFamily="34" charset="0"/>
                <a:ea typeface="华文行楷" panose="02010800040101010101" pitchFamily="2" charset="-122"/>
              </a:rPr>
              <a:t>算子</a:t>
            </a:r>
          </a:p>
        </p:txBody>
      </p:sp>
      <p:sp>
        <p:nvSpPr>
          <p:cNvPr id="261123" name="Rectangle 1027"/>
          <p:cNvSpPr>
            <a:spLocks noChangeArrowheads="1"/>
          </p:cNvSpPr>
          <p:nvPr/>
        </p:nvSpPr>
        <p:spPr bwMode="auto">
          <a:xfrm>
            <a:off x="3175" y="331788"/>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000">
                <a:latin typeface="Times New Roman" panose="02020603050405020304" pitchFamily="18" charset="0"/>
                <a:cs typeface="Times New Roman" panose="02020603050405020304" pitchFamily="18" charset="0"/>
              </a:rPr>
              <a:t> </a:t>
            </a:r>
            <a:endParaRPr lang="zh-CN" altLang="en-US" sz="1200">
              <a:latin typeface="宋体" panose="02010600030101010101" pitchFamily="2" charset="-122"/>
              <a:cs typeface="Times New Roman" panose="02020603050405020304" pitchFamily="18" charset="0"/>
            </a:endParaRPr>
          </a:p>
          <a:p>
            <a:pPr eaLnBrk="0" hangingPunct="0"/>
            <a:endParaRPr lang="zh-CN" altLang="en-US" sz="2400">
              <a:latin typeface="Times New Roman" panose="02020603050405020304" pitchFamily="18" charset="0"/>
            </a:endParaRPr>
          </a:p>
        </p:txBody>
      </p:sp>
      <p:sp>
        <p:nvSpPr>
          <p:cNvPr id="261163" name="Rectangle 1067"/>
          <p:cNvSpPr>
            <a:spLocks noChangeArrowheads="1"/>
          </p:cNvSpPr>
          <p:nvPr/>
        </p:nvSpPr>
        <p:spPr bwMode="auto">
          <a:xfrm>
            <a:off x="0" y="2533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61162" name="Object 1066"/>
          <p:cNvGraphicFramePr>
            <a:graphicFrameLocks noChangeAspect="1"/>
          </p:cNvGraphicFramePr>
          <p:nvPr/>
        </p:nvGraphicFramePr>
        <p:xfrm>
          <a:off x="1755775" y="2722563"/>
          <a:ext cx="2081213" cy="2081212"/>
        </p:xfrm>
        <a:graphic>
          <a:graphicData uri="http://schemas.openxmlformats.org/presentationml/2006/ole">
            <mc:AlternateContent xmlns:mc="http://schemas.openxmlformats.org/markup-compatibility/2006">
              <mc:Choice xmlns:v="urn:schemas-microsoft-com:vml" Requires="v">
                <p:oleObj spid="_x0000_s7204" r:id="rId4" imgW="1790476" imgH="1790476" progId="PBrush">
                  <p:embed/>
                </p:oleObj>
              </mc:Choice>
              <mc:Fallback>
                <p:oleObj r:id="rId4" imgW="1790476" imgH="179047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5775" y="2722563"/>
                        <a:ext cx="2081213" cy="2081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164" name="Rectangle 1068"/>
          <p:cNvSpPr>
            <a:spLocks noChangeArrowheads="1"/>
          </p:cNvSpPr>
          <p:nvPr/>
        </p:nvSpPr>
        <p:spPr bwMode="auto">
          <a:xfrm>
            <a:off x="0" y="2533650"/>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baseline="30000">
                <a:latin typeface="Times New Roman" panose="02020603050405020304" pitchFamily="18" charset="0"/>
              </a:rPr>
              <a:t>              </a:t>
            </a:r>
            <a:endParaRPr lang="zh-CN" altLang="en-US" sz="2400">
              <a:latin typeface="Times New Roman" panose="02020603050405020304" pitchFamily="18" charset="0"/>
            </a:endParaRPr>
          </a:p>
        </p:txBody>
      </p:sp>
      <p:graphicFrame>
        <p:nvGraphicFramePr>
          <p:cNvPr id="261161" name="Object 1065"/>
          <p:cNvGraphicFramePr>
            <a:graphicFrameLocks noChangeAspect="1"/>
          </p:cNvGraphicFramePr>
          <p:nvPr/>
        </p:nvGraphicFramePr>
        <p:xfrm>
          <a:off x="5356225" y="2693988"/>
          <a:ext cx="2084388" cy="2095500"/>
        </p:xfrm>
        <a:graphic>
          <a:graphicData uri="http://schemas.openxmlformats.org/presentationml/2006/ole">
            <mc:AlternateContent xmlns:mc="http://schemas.openxmlformats.org/markup-compatibility/2006">
              <mc:Choice xmlns:v="urn:schemas-microsoft-com:vml" Requires="v">
                <p:oleObj spid="_x0000_s7205" r:id="rId6" imgW="1781424" imgH="1790476" progId="PBrush">
                  <p:embed/>
                </p:oleObj>
              </mc:Choice>
              <mc:Fallback>
                <p:oleObj r:id="rId6" imgW="1781424" imgH="1790476"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6225" y="2693988"/>
                        <a:ext cx="2084388"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165" name="Text Box 1069"/>
          <p:cNvSpPr txBox="1">
            <a:spLocks noChangeArrowheads="1"/>
          </p:cNvSpPr>
          <p:nvPr/>
        </p:nvSpPr>
        <p:spPr bwMode="auto">
          <a:xfrm>
            <a:off x="2805113" y="5256213"/>
            <a:ext cx="47926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Tahoma" panose="020B0604030504040204" pitchFamily="34" charset="0"/>
                <a:cs typeface="Angsana New" pitchFamily="18" charset="-34"/>
              </a:rPr>
              <a:t>图 </a:t>
            </a:r>
            <a:r>
              <a:rPr lang="en-US" altLang="zh-CN">
                <a:latin typeface="Tahoma" panose="020B0604030504040204" pitchFamily="34" charset="0"/>
                <a:cs typeface="Angsana New" pitchFamily="18" charset="-34"/>
              </a:rPr>
              <a:t>10.17  </a:t>
            </a:r>
            <a:r>
              <a:rPr lang="zh-CN" altLang="en-US"/>
              <a:t>用</a:t>
            </a:r>
            <a:r>
              <a:rPr lang="en-US" altLang="zh-CN"/>
              <a:t>LoG</a:t>
            </a:r>
            <a:r>
              <a:rPr lang="zh-CN" altLang="en-US"/>
              <a:t>算子得到的梯度图像</a:t>
            </a:r>
            <a:endParaRPr lang="th-TH" altLang="zh-CN"/>
          </a:p>
        </p:txBody>
      </p:sp>
      <p:sp>
        <p:nvSpPr>
          <p:cNvPr id="261167" name="Text Box 1071"/>
          <p:cNvSpPr txBox="1">
            <a:spLocks noChangeArrowheads="1"/>
          </p:cNvSpPr>
          <p:nvPr/>
        </p:nvSpPr>
        <p:spPr bwMode="auto">
          <a:xfrm>
            <a:off x="441325" y="1789113"/>
            <a:ext cx="5213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我们可以通过</a:t>
            </a:r>
            <a:r>
              <a:rPr lang="en-US" altLang="zh-CN"/>
              <a:t>MATLAB</a:t>
            </a:r>
            <a:r>
              <a:rPr lang="zh-CN" altLang="en-US"/>
              <a:t>程序演示一下下面的结果：</a:t>
            </a:r>
          </a:p>
        </p:txBody>
      </p:sp>
    </p:spTree>
    <p:extLst>
      <p:ext uri="{BB962C8B-B14F-4D97-AF65-F5344CB8AC3E}">
        <p14:creationId xmlns:p14="http://schemas.microsoft.com/office/powerpoint/2010/main" val="10922698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EA5DAFE6-781A-49E2-9248-D09B172F0F86}" type="slidenum">
              <a:rPr lang="zh-CN" altLang="en-US"/>
              <a:pPr/>
              <a:t>29</a:t>
            </a:fld>
            <a:endParaRPr lang="en-US" altLang="zh-CN"/>
          </a:p>
        </p:txBody>
      </p:sp>
      <p:sp>
        <p:nvSpPr>
          <p:cNvPr id="509954" name="Rectangle 2"/>
          <p:cNvSpPr>
            <a:spLocks noGrp="1" noRot="1" noChangeArrowheads="1"/>
          </p:cNvSpPr>
          <p:nvPr>
            <p:ph type="title"/>
          </p:nvPr>
        </p:nvSpPr>
        <p:spPr>
          <a:xfrm>
            <a:off x="631825" y="342900"/>
            <a:ext cx="7740650" cy="711200"/>
          </a:xfrm>
          <a:solidFill>
            <a:srgbClr val="00FFFF"/>
          </a:solidFill>
          <a:ln/>
        </p:spPr>
        <p:txBody>
          <a:bodyPr/>
          <a:lstStyle/>
          <a:p>
            <a:r>
              <a:rPr lang="zh-CN" altLang="en-US" sz="4000"/>
              <a:t>各类算子的受噪声的影响</a:t>
            </a:r>
          </a:p>
        </p:txBody>
      </p:sp>
      <p:sp>
        <p:nvSpPr>
          <p:cNvPr id="509957" name="Text Box 5"/>
          <p:cNvSpPr txBox="1">
            <a:spLocks noChangeArrowheads="1"/>
          </p:cNvSpPr>
          <p:nvPr/>
        </p:nvSpPr>
        <p:spPr bwMode="auto">
          <a:xfrm>
            <a:off x="2155825" y="1128713"/>
            <a:ext cx="452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我们可以通过</a:t>
            </a:r>
            <a:r>
              <a:rPr lang="en-US" altLang="zh-CN"/>
              <a:t>MATLAB</a:t>
            </a:r>
            <a:r>
              <a:rPr lang="zh-CN" altLang="en-US"/>
              <a:t>程序演示来进行分析</a:t>
            </a:r>
          </a:p>
        </p:txBody>
      </p:sp>
      <p:pic>
        <p:nvPicPr>
          <p:cNvPr id="509958" name="Picture 6"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533525"/>
            <a:ext cx="8051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0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图像分割常常是许多图像处理应用中不可缺少的重要步骤</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361950" y="1719726"/>
            <a:ext cx="5105400" cy="1952625"/>
          </a:xfrm>
          <a:prstGeom prst="rect">
            <a:avLst/>
          </a:prstGeom>
        </p:spPr>
      </p:pic>
      <p:pic>
        <p:nvPicPr>
          <p:cNvPr id="6" name="图片 5"/>
          <p:cNvPicPr>
            <a:picLocks noChangeAspect="1"/>
          </p:cNvPicPr>
          <p:nvPr/>
        </p:nvPicPr>
        <p:blipFill>
          <a:blip r:embed="rId4"/>
          <a:stretch>
            <a:fillRect/>
          </a:stretch>
        </p:blipFill>
        <p:spPr>
          <a:xfrm>
            <a:off x="5743132" y="1685859"/>
            <a:ext cx="2962275" cy="1914525"/>
          </a:xfrm>
          <a:prstGeom prst="rect">
            <a:avLst/>
          </a:prstGeom>
        </p:spPr>
      </p:pic>
      <p:pic>
        <p:nvPicPr>
          <p:cNvPr id="7" name="图片 6"/>
          <p:cNvPicPr>
            <a:picLocks noChangeAspect="1"/>
          </p:cNvPicPr>
          <p:nvPr/>
        </p:nvPicPr>
        <p:blipFill>
          <a:blip r:embed="rId5"/>
          <a:stretch>
            <a:fillRect/>
          </a:stretch>
        </p:blipFill>
        <p:spPr>
          <a:xfrm>
            <a:off x="361950" y="4142472"/>
            <a:ext cx="5133975" cy="1971675"/>
          </a:xfrm>
          <a:prstGeom prst="rect">
            <a:avLst/>
          </a:prstGeom>
        </p:spPr>
      </p:pic>
      <p:pic>
        <p:nvPicPr>
          <p:cNvPr id="8" name="图片 7"/>
          <p:cNvPicPr>
            <a:picLocks noChangeAspect="1"/>
          </p:cNvPicPr>
          <p:nvPr/>
        </p:nvPicPr>
        <p:blipFill>
          <a:blip r:embed="rId6"/>
          <a:stretch>
            <a:fillRect/>
          </a:stretch>
        </p:blipFill>
        <p:spPr>
          <a:xfrm>
            <a:off x="6176519" y="3686462"/>
            <a:ext cx="2095500" cy="2571750"/>
          </a:xfrm>
          <a:prstGeom prst="rect">
            <a:avLst/>
          </a:prstGeom>
        </p:spPr>
      </p:pic>
    </p:spTree>
    <p:extLst>
      <p:ext uri="{BB962C8B-B14F-4D97-AF65-F5344CB8AC3E}">
        <p14:creationId xmlns:p14="http://schemas.microsoft.com/office/powerpoint/2010/main" val="426475567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1C44AB9-2A12-45EC-B43F-DAECE06543CF}" type="slidenum">
              <a:rPr lang="zh-CN" altLang="en-US"/>
              <a:pPr/>
              <a:t>30</a:t>
            </a:fld>
            <a:endParaRPr lang="en-US" altLang="zh-CN"/>
          </a:p>
        </p:txBody>
      </p:sp>
      <p:sp>
        <p:nvSpPr>
          <p:cNvPr id="233474" name="Rectangle 2"/>
          <p:cNvSpPr>
            <a:spLocks noChangeArrowheads="1"/>
          </p:cNvSpPr>
          <p:nvPr/>
        </p:nvSpPr>
        <p:spPr bwMode="auto">
          <a:xfrm>
            <a:off x="1289050" y="876300"/>
            <a:ext cx="673576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a:solidFill>
                  <a:srgbClr val="FF0000"/>
                </a:solidFill>
                <a:latin typeface="黑体" panose="02010609060101010101" pitchFamily="49" charset="-122"/>
                <a:ea typeface="黑体" panose="02010609060101010101" pitchFamily="49" charset="-122"/>
              </a:rPr>
              <a:t>10.2  </a:t>
            </a:r>
            <a:r>
              <a:rPr kumimoji="1" lang="zh-CN" altLang="en-US" sz="4000" b="1">
                <a:solidFill>
                  <a:srgbClr val="FF0000"/>
                </a:solidFill>
                <a:latin typeface="黑体" panose="02010609060101010101" pitchFamily="49" charset="-122"/>
                <a:ea typeface="黑体" panose="02010609060101010101" pitchFamily="49" charset="-122"/>
              </a:rPr>
              <a:t>边缘连接和边界检测</a:t>
            </a:r>
            <a:endParaRPr kumimoji="1" lang="zh-CN" altLang="en-US" sz="4000">
              <a:solidFill>
                <a:srgbClr val="FF0000"/>
              </a:solidFill>
              <a:latin typeface="黑体" panose="02010609060101010101" pitchFamily="49" charset="-122"/>
              <a:ea typeface="黑体" panose="02010609060101010101" pitchFamily="49" charset="-122"/>
            </a:endParaRPr>
          </a:p>
        </p:txBody>
      </p:sp>
      <p:sp>
        <p:nvSpPr>
          <p:cNvPr id="233475" name="Text Box 3"/>
          <p:cNvSpPr txBox="1">
            <a:spLocks noChangeArrowheads="1"/>
          </p:cNvSpPr>
          <p:nvPr/>
        </p:nvSpPr>
        <p:spPr bwMode="auto">
          <a:xfrm>
            <a:off x="885825" y="2890838"/>
            <a:ext cx="7683500" cy="1552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400" b="1">
                <a:latin typeface="楷体_GB2312" pitchFamily="49" charset="-122"/>
                <a:ea typeface="楷体_GB2312" pitchFamily="49" charset="-122"/>
              </a:rPr>
              <a:t>    利用前面的方法检测出边缘点</a:t>
            </a: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但由于噪声、光照不均等因素的影响，获得边缘点有可能是不连续的，必须使用连接过程将边缘像素组合成有意义的边缘信息，以备后续处理。</a:t>
            </a:r>
            <a:endParaRPr kumimoji="1" lang="en-US" altLang="zh-CN" sz="2400" b="1">
              <a:latin typeface="楷体_GB2312" pitchFamily="49" charset="-122"/>
              <a:ea typeface="楷体_GB2312" pitchFamily="49" charset="-122"/>
            </a:endParaRPr>
          </a:p>
        </p:txBody>
      </p:sp>
    </p:spTree>
    <p:extLst>
      <p:ext uri="{BB962C8B-B14F-4D97-AF65-F5344CB8AC3E}">
        <p14:creationId xmlns:p14="http://schemas.microsoft.com/office/powerpoint/2010/main" val="23470725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C9C48365-672E-4C9C-9D08-159014F69ED5}" type="slidenum">
              <a:rPr lang="zh-CN" altLang="en-US"/>
              <a:pPr/>
              <a:t>31</a:t>
            </a:fld>
            <a:endParaRPr lang="en-US" altLang="zh-CN"/>
          </a:p>
        </p:txBody>
      </p:sp>
      <p:sp>
        <p:nvSpPr>
          <p:cNvPr id="271362" name="Rectangle 2"/>
          <p:cNvSpPr>
            <a:spLocks noChangeArrowheads="1"/>
          </p:cNvSpPr>
          <p:nvPr/>
        </p:nvSpPr>
        <p:spPr bwMode="auto">
          <a:xfrm>
            <a:off x="2814638" y="750888"/>
            <a:ext cx="4265612"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a:solidFill>
                  <a:schemeClr val="bg1"/>
                </a:solidFill>
                <a:ea typeface="华文行楷" panose="02010800040101010101" pitchFamily="2" charset="-122"/>
              </a:rPr>
              <a:t>10.2.1  </a:t>
            </a:r>
            <a:r>
              <a:rPr kumimoji="1" lang="zh-CN" altLang="en-US" sz="4000">
                <a:solidFill>
                  <a:schemeClr val="bg1"/>
                </a:solidFill>
                <a:ea typeface="华文行楷" panose="02010800040101010101" pitchFamily="2" charset="-122"/>
              </a:rPr>
              <a:t>局部处理 </a:t>
            </a:r>
          </a:p>
        </p:txBody>
      </p:sp>
      <p:sp>
        <p:nvSpPr>
          <p:cNvPr id="271363" name="Rectangle 3"/>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a:latin typeface="Times New Roman" panose="02020603050405020304" pitchFamily="18" charset="0"/>
              </a:rPr>
              <a:t> </a:t>
            </a:r>
            <a:endParaRPr lang="zh-CN" altLang="en-US" sz="2400">
              <a:latin typeface="Times New Roman" panose="02020603050405020304" pitchFamily="18" charset="0"/>
            </a:endParaRPr>
          </a:p>
        </p:txBody>
      </p:sp>
      <p:sp>
        <p:nvSpPr>
          <p:cNvPr id="271364" name="Rectangle 4"/>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baseline="30000">
                <a:latin typeface="Times New Roman" panose="02020603050405020304" pitchFamily="18" charset="0"/>
              </a:rPr>
              <a:t>                      </a:t>
            </a:r>
            <a:endParaRPr lang="zh-CN" altLang="en-US" sz="2400">
              <a:latin typeface="Times New Roman" panose="02020603050405020304" pitchFamily="18" charset="0"/>
            </a:endParaRPr>
          </a:p>
        </p:txBody>
      </p:sp>
      <p:sp>
        <p:nvSpPr>
          <p:cNvPr id="271367" name="Rectangle 7"/>
          <p:cNvSpPr>
            <a:spLocks noChangeArrowheads="1"/>
          </p:cNvSpPr>
          <p:nvPr/>
        </p:nvSpPr>
        <p:spPr bwMode="auto">
          <a:xfrm>
            <a:off x="890588" y="2044700"/>
            <a:ext cx="7585075" cy="116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45000"/>
              </a:lnSpc>
              <a:spcBef>
                <a:spcPct val="35000"/>
              </a:spcBef>
            </a:pP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    分析图像中每个点（</a:t>
            </a:r>
            <a:r>
              <a:rPr lang="en-US" altLang="zh-CN" sz="2400" dirty="0" err="1">
                <a:solidFill>
                  <a:schemeClr val="tx2"/>
                </a:solidFill>
                <a:effectLst>
                  <a:outerShdw blurRad="38100" dist="38100" dir="2700000" algn="tl">
                    <a:srgbClr val="C0C0C0"/>
                  </a:outerShdw>
                </a:effectLst>
                <a:latin typeface="楷体_GB2312" pitchFamily="49" charset="-122"/>
                <a:ea typeface="楷体_GB2312" pitchFamily="49" charset="-122"/>
              </a:rPr>
              <a:t>x,y</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）的一个小邻域，根据梯度确定边缘像素的相似性。</a:t>
            </a:r>
          </a:p>
        </p:txBody>
      </p:sp>
      <p:graphicFrame>
        <p:nvGraphicFramePr>
          <p:cNvPr id="271369" name="Object 9"/>
          <p:cNvGraphicFramePr>
            <a:graphicFrameLocks noChangeAspect="1"/>
          </p:cNvGraphicFramePr>
          <p:nvPr>
            <p:extLst>
              <p:ext uri="{D42A27DB-BD31-4B8C-83A1-F6EECF244321}">
                <p14:modId xmlns:p14="http://schemas.microsoft.com/office/powerpoint/2010/main" val="879170748"/>
              </p:ext>
            </p:extLst>
          </p:nvPr>
        </p:nvGraphicFramePr>
        <p:xfrm>
          <a:off x="1631950" y="3987800"/>
          <a:ext cx="4568825" cy="638175"/>
        </p:xfrm>
        <a:graphic>
          <a:graphicData uri="http://schemas.openxmlformats.org/presentationml/2006/ole">
            <mc:AlternateContent xmlns:mc="http://schemas.openxmlformats.org/markup-compatibility/2006">
              <mc:Choice xmlns:v="urn:schemas-microsoft-com:vml" Requires="v">
                <p:oleObj spid="_x0000_s8230" name="Equation" r:id="rId4" imgW="1638000" imgH="228600" progId="Equation.DSMT4">
                  <p:embed/>
                </p:oleObj>
              </mc:Choice>
              <mc:Fallback>
                <p:oleObj name="Equation" r:id="rId4" imgW="16380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3987800"/>
                        <a:ext cx="456882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70" name="Object 10"/>
          <p:cNvGraphicFramePr>
            <a:graphicFrameLocks noChangeAspect="1"/>
          </p:cNvGraphicFramePr>
          <p:nvPr>
            <p:extLst>
              <p:ext uri="{D42A27DB-BD31-4B8C-83A1-F6EECF244321}">
                <p14:modId xmlns:p14="http://schemas.microsoft.com/office/powerpoint/2010/main" val="3783558100"/>
              </p:ext>
            </p:extLst>
          </p:nvPr>
        </p:nvGraphicFramePr>
        <p:xfrm>
          <a:off x="1651000" y="4864100"/>
          <a:ext cx="4629150" cy="717550"/>
        </p:xfrm>
        <a:graphic>
          <a:graphicData uri="http://schemas.openxmlformats.org/presentationml/2006/ole">
            <mc:AlternateContent xmlns:mc="http://schemas.openxmlformats.org/markup-compatibility/2006">
              <mc:Choice xmlns:v="urn:schemas-microsoft-com:vml" Requires="v">
                <p:oleObj spid="_x0000_s8231" name="Equation" r:id="rId6" imgW="1473120" imgH="228600" progId="Equation.DSMT4">
                  <p:embed/>
                </p:oleObj>
              </mc:Choice>
              <mc:Fallback>
                <p:oleObj name="Equation" r:id="rId6" imgW="147312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1000" y="4864100"/>
                        <a:ext cx="4629150" cy="717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1371" name="Rectangle 11"/>
          <p:cNvSpPr>
            <a:spLocks noChangeArrowheads="1"/>
          </p:cNvSpPr>
          <p:nvPr/>
        </p:nvSpPr>
        <p:spPr bwMode="auto">
          <a:xfrm>
            <a:off x="973138" y="3543300"/>
            <a:ext cx="4182853" cy="4638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400">
                <a:solidFill>
                  <a:schemeClr val="tx2"/>
                </a:solidFill>
                <a:effectLst>
                  <a:outerShdw blurRad="38100" dist="38100" dir="2700000" algn="tl">
                    <a:srgbClr val="C0C0C0"/>
                  </a:outerShdw>
                </a:effectLst>
                <a:latin typeface="Tahoma" panose="020B0604030504040204" pitchFamily="34" charset="0"/>
                <a:ea typeface="楷体_GB2312" pitchFamily="49" charset="-122"/>
              </a:rPr>
              <a:t>梯度算子和方向角分别满足：</a:t>
            </a:r>
          </a:p>
        </p:txBody>
      </p:sp>
      <p:sp>
        <p:nvSpPr>
          <p:cNvPr id="271372" name="Text Box 12"/>
          <p:cNvSpPr txBox="1">
            <a:spLocks noChangeArrowheads="1"/>
          </p:cNvSpPr>
          <p:nvPr/>
        </p:nvSpPr>
        <p:spPr bwMode="auto">
          <a:xfrm>
            <a:off x="785813" y="5710238"/>
            <a:ext cx="7710487" cy="7100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a:latin typeface="楷体_GB2312" pitchFamily="49" charset="-122"/>
                <a:ea typeface="楷体_GB2312" pitchFamily="49" charset="-122"/>
              </a:rPr>
              <a:t>    如果大小和方向准则得到满足，则在前面定义的</a:t>
            </a:r>
            <a:r>
              <a:rPr kumimoji="1" lang="en-US" altLang="zh-CN" sz="2000">
                <a:latin typeface="楷体_GB2312" pitchFamily="49" charset="-122"/>
                <a:ea typeface="楷体_GB2312" pitchFamily="49" charset="-122"/>
              </a:rPr>
              <a:t>(x,y)</a:t>
            </a:r>
            <a:r>
              <a:rPr kumimoji="1" lang="zh-CN" altLang="en-US" sz="2000">
                <a:latin typeface="楷体_GB2312" pitchFamily="49" charset="-122"/>
                <a:ea typeface="楷体_GB2312" pitchFamily="49" charset="-122"/>
              </a:rPr>
              <a:t>邻域中的点就与位于</a:t>
            </a:r>
            <a:r>
              <a:rPr kumimoji="1" lang="en-US" altLang="zh-CN" sz="2000">
                <a:latin typeface="楷体_GB2312" pitchFamily="49" charset="-122"/>
                <a:ea typeface="楷体_GB2312" pitchFamily="49" charset="-122"/>
              </a:rPr>
              <a:t>(x,y)</a:t>
            </a:r>
            <a:r>
              <a:rPr kumimoji="1" lang="zh-CN" altLang="en-US" sz="2000">
                <a:latin typeface="楷体_GB2312" pitchFamily="49" charset="-122"/>
                <a:ea typeface="楷体_GB2312" pitchFamily="49" charset="-122"/>
              </a:rPr>
              <a:t>的像素连接起来。</a:t>
            </a:r>
            <a:endParaRPr kumimoji="1" lang="en-US" altLang="zh-CN" sz="2000">
              <a:latin typeface="楷体_GB2312" pitchFamily="49" charset="-122"/>
              <a:ea typeface="楷体_GB2312" pitchFamily="49" charset="-122"/>
            </a:endParaRPr>
          </a:p>
        </p:txBody>
      </p:sp>
      <p:sp>
        <p:nvSpPr>
          <p:cNvPr id="271373" name="Rectangle 13"/>
          <p:cNvSpPr>
            <a:spLocks noChangeArrowheads="1"/>
          </p:cNvSpPr>
          <p:nvPr/>
        </p:nvSpPr>
        <p:spPr bwMode="auto">
          <a:xfrm>
            <a:off x="6421438" y="4075113"/>
            <a:ext cx="2416344" cy="371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solidFill>
                  <a:schemeClr val="tx2"/>
                </a:solidFill>
                <a:effectLst>
                  <a:outerShdw blurRad="38100" dist="38100" dir="2700000" algn="tl">
                    <a:srgbClr val="C0C0C0"/>
                  </a:outerShdw>
                </a:effectLst>
                <a:latin typeface="Tahoma" panose="020B0604030504040204" pitchFamily="34" charset="0"/>
                <a:ea typeface="楷体_GB2312" pitchFamily="49" charset="-122"/>
              </a:rPr>
              <a:t>其中</a:t>
            </a:r>
            <a:r>
              <a:rPr lang="en-US" altLang="zh-CN">
                <a:solidFill>
                  <a:schemeClr val="tx2"/>
                </a:solidFill>
                <a:effectLst>
                  <a:outerShdw blurRad="38100" dist="38100" dir="2700000" algn="tl">
                    <a:srgbClr val="C0C0C0"/>
                  </a:outerShdw>
                </a:effectLst>
                <a:latin typeface="Tahoma" panose="020B0604030504040204" pitchFamily="34" charset="0"/>
                <a:ea typeface="楷体_GB2312" pitchFamily="49" charset="-122"/>
              </a:rPr>
              <a:t>E</a:t>
            </a:r>
            <a:r>
              <a:rPr lang="zh-CN" altLang="en-US">
                <a:solidFill>
                  <a:schemeClr val="tx2"/>
                </a:solidFill>
                <a:effectLst>
                  <a:outerShdw blurRad="38100" dist="38100" dir="2700000" algn="tl">
                    <a:srgbClr val="C0C0C0"/>
                  </a:outerShdw>
                </a:effectLst>
                <a:latin typeface="Tahoma" panose="020B0604030504040204" pitchFamily="34" charset="0"/>
                <a:ea typeface="楷体_GB2312" pitchFamily="49" charset="-122"/>
              </a:rPr>
              <a:t>是一个非负门限</a:t>
            </a:r>
          </a:p>
        </p:txBody>
      </p:sp>
      <p:sp>
        <p:nvSpPr>
          <p:cNvPr id="271374" name="Rectangle 14"/>
          <p:cNvSpPr>
            <a:spLocks noChangeArrowheads="1"/>
          </p:cNvSpPr>
          <p:nvPr/>
        </p:nvSpPr>
        <p:spPr bwMode="auto">
          <a:xfrm>
            <a:off x="6370638" y="5014913"/>
            <a:ext cx="2664810" cy="371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solidFill>
                  <a:schemeClr val="tx2"/>
                </a:solidFill>
                <a:effectLst>
                  <a:outerShdw blurRad="38100" dist="38100" dir="2700000" algn="tl">
                    <a:srgbClr val="C0C0C0"/>
                  </a:outerShdw>
                </a:effectLst>
                <a:latin typeface="Tahoma" panose="020B0604030504040204" pitchFamily="34" charset="0"/>
                <a:ea typeface="楷体_GB2312" pitchFamily="49" charset="-122"/>
              </a:rPr>
              <a:t>其中</a:t>
            </a:r>
            <a:r>
              <a:rPr lang="en-US" altLang="zh-CN">
                <a:solidFill>
                  <a:schemeClr val="tx2"/>
                </a:solidFill>
                <a:effectLst>
                  <a:outerShdw blurRad="38100" dist="38100" dir="2700000" algn="tl">
                    <a:srgbClr val="C0C0C0"/>
                  </a:outerShdw>
                </a:effectLst>
                <a:latin typeface="Tahoma" panose="020B0604030504040204" pitchFamily="34" charset="0"/>
                <a:ea typeface="楷体_GB2312" pitchFamily="49" charset="-122"/>
              </a:rPr>
              <a:t>A</a:t>
            </a:r>
            <a:r>
              <a:rPr lang="zh-CN" altLang="en-US">
                <a:solidFill>
                  <a:schemeClr val="tx2"/>
                </a:solidFill>
                <a:effectLst>
                  <a:outerShdw blurRad="38100" dist="38100" dir="2700000" algn="tl">
                    <a:srgbClr val="C0C0C0"/>
                  </a:outerShdw>
                </a:effectLst>
                <a:latin typeface="Tahoma" panose="020B0604030504040204" pitchFamily="34" charset="0"/>
                <a:ea typeface="楷体_GB2312" pitchFamily="49" charset="-122"/>
              </a:rPr>
              <a:t>是一个非负角门限</a:t>
            </a:r>
          </a:p>
        </p:txBody>
      </p:sp>
    </p:spTree>
    <p:extLst>
      <p:ext uri="{BB962C8B-B14F-4D97-AF65-F5344CB8AC3E}">
        <p14:creationId xmlns:p14="http://schemas.microsoft.com/office/powerpoint/2010/main" val="84852026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F1BBE2EA-B83B-4BDE-AA30-46A1691F9382}" type="slidenum">
              <a:rPr lang="zh-CN" altLang="en-US"/>
              <a:pPr/>
              <a:t>32</a:t>
            </a:fld>
            <a:endParaRPr lang="en-US" altLang="zh-CN"/>
          </a:p>
        </p:txBody>
      </p:sp>
      <p:sp>
        <p:nvSpPr>
          <p:cNvPr id="235532" name="Rectangle 12"/>
          <p:cNvSpPr>
            <a:spLocks noChangeArrowheads="1"/>
          </p:cNvSpPr>
          <p:nvPr/>
        </p:nvSpPr>
        <p:spPr bwMode="auto">
          <a:xfrm>
            <a:off x="2874963" y="808038"/>
            <a:ext cx="3263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b="1">
                <a:solidFill>
                  <a:schemeClr val="bg1"/>
                </a:solidFill>
                <a:latin typeface="Tahoma" panose="020B0604030504040204" pitchFamily="34" charset="0"/>
                <a:ea typeface="华文行楷" panose="02010800040101010101" pitchFamily="2" charset="-122"/>
              </a:rPr>
              <a:t>基本步骤</a:t>
            </a:r>
          </a:p>
        </p:txBody>
      </p:sp>
      <p:sp>
        <p:nvSpPr>
          <p:cNvPr id="235533" name="Rectangle 13"/>
          <p:cNvSpPr>
            <a:spLocks noChangeArrowheads="1"/>
          </p:cNvSpPr>
          <p:nvPr/>
        </p:nvSpPr>
        <p:spPr bwMode="auto">
          <a:xfrm>
            <a:off x="592138" y="2074863"/>
            <a:ext cx="78819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ffectLst>
                  <a:outerShdw blurRad="38100" dist="38100" dir="2700000" algn="tl">
                    <a:srgbClr val="C0C0C0"/>
                  </a:outerShdw>
                </a:effectLst>
                <a:latin typeface="宋体" panose="02010600030101010101" pitchFamily="2" charset="-122"/>
              </a:rPr>
              <a:t>    从图像中一个边缘点出发，然后根据某种判别准则搜索下一个边缘点以此跟踪出目标边界。</a:t>
            </a:r>
            <a:r>
              <a:rPr lang="zh-CN" altLang="en-US" sz="2400" b="1">
                <a:effectLst>
                  <a:outerShdw blurRad="38100" dist="38100" dir="2700000" algn="tl">
                    <a:srgbClr val="C0C0C0"/>
                  </a:outerShdw>
                </a:effectLst>
                <a:latin typeface="Tahoma" panose="020B0604030504040204" pitchFamily="34" charset="0"/>
              </a:rPr>
              <a:t> </a:t>
            </a:r>
            <a:endParaRPr lang="zh-CN" altLang="en-US" sz="2400" b="1">
              <a:effectLst>
                <a:outerShdw blurRad="38100" dist="38100" dir="2700000" algn="tl">
                  <a:srgbClr val="C0C0C0"/>
                </a:outerShdw>
              </a:effectLst>
              <a:latin typeface="Times New Roman" panose="02020603050405020304" pitchFamily="18" charset="0"/>
            </a:endParaRPr>
          </a:p>
        </p:txBody>
      </p:sp>
      <p:sp>
        <p:nvSpPr>
          <p:cNvPr id="235534" name="Rectangle 14"/>
          <p:cNvSpPr>
            <a:spLocks noChangeArrowheads="1"/>
          </p:cNvSpPr>
          <p:nvPr/>
        </p:nvSpPr>
        <p:spPr bwMode="auto">
          <a:xfrm>
            <a:off x="655638" y="3235325"/>
            <a:ext cx="79248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eaLnBrk="0" hangingPunct="0">
              <a:tabLst>
                <a:tab pos="228600" algn="l"/>
              </a:tabLst>
              <a:defRPr sz="2400">
                <a:solidFill>
                  <a:schemeClr val="tx1"/>
                </a:solidFill>
                <a:latin typeface="Times New Roman" panose="02020603050405020304" pitchFamily="18" charset="0"/>
                <a:ea typeface="宋体" panose="02010600030101010101" pitchFamily="2" charset="-122"/>
              </a:defRPr>
            </a:lvl1pPr>
            <a:lvl2pPr eaLnBrk="0" hangingPunct="0">
              <a:tabLst>
                <a:tab pos="228600" algn="l"/>
              </a:tabLst>
              <a:defRPr sz="2400">
                <a:solidFill>
                  <a:schemeClr val="tx1"/>
                </a:solidFill>
                <a:latin typeface="Times New Roman" panose="02020603050405020304" pitchFamily="18" charset="0"/>
                <a:ea typeface="宋体" panose="02010600030101010101" pitchFamily="2" charset="-122"/>
              </a:defRPr>
            </a:lvl2pPr>
            <a:lvl3pPr eaLnBrk="0" hangingPunct="0">
              <a:tabLst>
                <a:tab pos="228600" algn="l"/>
              </a:tabLst>
              <a:defRPr sz="2400">
                <a:solidFill>
                  <a:schemeClr val="tx1"/>
                </a:solidFill>
                <a:latin typeface="Times New Roman" panose="02020603050405020304" pitchFamily="18" charset="0"/>
                <a:ea typeface="宋体" panose="02010600030101010101" pitchFamily="2" charset="-122"/>
              </a:defRPr>
            </a:lvl3pPr>
            <a:lvl4pPr eaLnBrk="0" hangingPunct="0">
              <a:tabLst>
                <a:tab pos="228600" algn="l"/>
              </a:tabLst>
              <a:defRPr sz="2400">
                <a:solidFill>
                  <a:schemeClr val="tx1"/>
                </a:solidFill>
                <a:latin typeface="Times New Roman" panose="02020603050405020304" pitchFamily="18" charset="0"/>
                <a:ea typeface="宋体" panose="02010600030101010101" pitchFamily="2" charset="-122"/>
              </a:defRPr>
            </a:lvl4pPr>
            <a:lvl5pPr eaLnBrk="0" hangingPunct="0">
              <a:tabLst>
                <a:tab pos="228600" algn="l"/>
              </a:tabLst>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tabLst>
                <a:tab pos="228600" algn="l"/>
              </a:tabLs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tabLst>
                <a:tab pos="228600" algn="l"/>
              </a:tabLs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tabLst>
                <a:tab pos="228600" algn="l"/>
              </a:tabLs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tabLst>
                <a:tab pos="228600" algn="l"/>
              </a:tabLst>
              <a:defRPr sz="2400">
                <a:solidFill>
                  <a:schemeClr val="tx1"/>
                </a:solidFill>
                <a:latin typeface="Times New Roman" panose="02020603050405020304" pitchFamily="18" charset="0"/>
                <a:ea typeface="宋体" panose="02010600030101010101" pitchFamily="2" charset="-122"/>
              </a:defRPr>
            </a:lvl9pPr>
          </a:lstStyle>
          <a:p>
            <a:pPr>
              <a:spcBef>
                <a:spcPct val="35000"/>
              </a:spcBef>
            </a:pPr>
            <a:r>
              <a:rPr kumimoji="1" lang="en-US" altLang="zh-CN" sz="2800" b="1" dirty="0">
                <a:solidFill>
                  <a:srgbClr val="FF0000"/>
                </a:solidFill>
                <a:effectLst>
                  <a:outerShdw blurRad="38100" dist="38100" dir="2700000" algn="tl">
                    <a:srgbClr val="C0C0C0"/>
                  </a:outerShdw>
                </a:effectLst>
                <a:ea typeface="楷体_GB2312" pitchFamily="49" charset="-122"/>
                <a:sym typeface="Wingdings" panose="05000000000000000000" pitchFamily="2" charset="2"/>
              </a:rPr>
              <a:t>   </a:t>
            </a:r>
            <a:r>
              <a:rPr lang="zh-CN" altLang="en-US" sz="2200" dirty="0">
                <a:effectLst>
                  <a:outerShdw blurRad="38100" dist="38100" dir="2700000" algn="tl">
                    <a:srgbClr val="C0C0C0"/>
                  </a:outerShdw>
                </a:effectLst>
                <a:latin typeface="宋体" panose="02010600030101010101" pitchFamily="2" charset="-122"/>
              </a:rPr>
              <a:t>确定边界的</a:t>
            </a:r>
            <a:r>
              <a:rPr lang="zh-CN" altLang="en-US" sz="2200" dirty="0">
                <a:solidFill>
                  <a:srgbClr val="FF0000"/>
                </a:solidFill>
                <a:effectLst>
                  <a:outerShdw blurRad="38100" dist="38100" dir="2700000" algn="tl">
                    <a:srgbClr val="C0C0C0"/>
                  </a:outerShdw>
                </a:effectLst>
                <a:latin typeface="宋体" panose="02010600030101010101" pitchFamily="2" charset="-122"/>
              </a:rPr>
              <a:t>起始搜索点</a:t>
            </a:r>
            <a:r>
              <a:rPr lang="zh-CN" altLang="en-US" sz="2200" dirty="0">
                <a:effectLst>
                  <a:outerShdw blurRad="38100" dist="38100" dir="2700000" algn="tl">
                    <a:srgbClr val="C0C0C0"/>
                  </a:outerShdw>
                </a:effectLst>
                <a:latin typeface="宋体" panose="02010600030101010101" pitchFamily="2" charset="-122"/>
              </a:rPr>
              <a:t>，起始点的选择很关键，对某些图像，选择不同的起始点会导致不同的结果。</a:t>
            </a:r>
          </a:p>
          <a:p>
            <a:pPr>
              <a:spcBef>
                <a:spcPct val="35000"/>
              </a:spcBef>
            </a:pPr>
            <a:r>
              <a:rPr kumimoji="1" lang="en-US" altLang="zh-CN" sz="2800" b="1" dirty="0">
                <a:solidFill>
                  <a:schemeClr val="hlink"/>
                </a:solidFill>
                <a:effectLst>
                  <a:outerShdw blurRad="38100" dist="38100" dir="2700000" algn="tl">
                    <a:srgbClr val="C0C0C0"/>
                  </a:outerShdw>
                </a:effectLst>
                <a:ea typeface="楷体_GB2312" pitchFamily="49" charset="-122"/>
                <a:sym typeface="Wingdings" panose="05000000000000000000" pitchFamily="2" charset="2"/>
              </a:rPr>
              <a:t>   </a:t>
            </a:r>
            <a:r>
              <a:rPr kumimoji="1" lang="en-US" altLang="zh-CN" sz="2800" b="1" dirty="0">
                <a:solidFill>
                  <a:srgbClr val="FF0000"/>
                </a:solidFill>
                <a:effectLst>
                  <a:outerShdw blurRad="38100" dist="38100" dir="2700000" algn="tl">
                    <a:srgbClr val="C0C0C0"/>
                  </a:outerShdw>
                </a:effectLst>
                <a:ea typeface="楷体_GB2312" pitchFamily="49" charset="-122"/>
                <a:sym typeface="Wingdings" panose="05000000000000000000" pitchFamily="2" charset="2"/>
              </a:rPr>
              <a:t></a:t>
            </a:r>
            <a:r>
              <a:rPr lang="zh-CN" altLang="en-US" sz="2200" dirty="0">
                <a:effectLst>
                  <a:outerShdw blurRad="38100" dist="38100" dir="2700000" algn="tl">
                    <a:srgbClr val="C0C0C0"/>
                  </a:outerShdw>
                </a:effectLst>
                <a:latin typeface="宋体" panose="02010600030101010101" pitchFamily="2" charset="-122"/>
              </a:rPr>
              <a:t>确定合适</a:t>
            </a:r>
            <a:r>
              <a:rPr lang="zh-CN" altLang="en-US" sz="2200" dirty="0">
                <a:solidFill>
                  <a:srgbClr val="FF0000"/>
                </a:solidFill>
                <a:effectLst>
                  <a:outerShdw blurRad="38100" dist="38100" dir="2700000" algn="tl">
                    <a:srgbClr val="C0C0C0"/>
                  </a:outerShdw>
                </a:effectLst>
                <a:latin typeface="宋体" panose="02010600030101010101" pitchFamily="2" charset="-122"/>
              </a:rPr>
              <a:t>边界判别准则和搜索准则</a:t>
            </a:r>
            <a:r>
              <a:rPr lang="zh-CN" altLang="en-US" sz="2200" dirty="0">
                <a:effectLst>
                  <a:outerShdw blurRad="38100" dist="38100" dir="2700000" algn="tl">
                    <a:srgbClr val="C0C0C0"/>
                  </a:outerShdw>
                </a:effectLst>
                <a:latin typeface="宋体" panose="02010600030101010101" pitchFamily="2" charset="-122"/>
              </a:rPr>
              <a:t>，判别准则用于判断一个点是不是边界点，搜索准则则指导如何搜索下一个边缘点。</a:t>
            </a:r>
            <a:endParaRPr lang="zh-CN" altLang="en-US" sz="2200" dirty="0">
              <a:effectLst>
                <a:outerShdw blurRad="38100" dist="38100" dir="2700000" algn="tl">
                  <a:srgbClr val="C0C0C0"/>
                </a:outerShdw>
              </a:effectLst>
              <a:latin typeface="宋体" panose="02010600030101010101" pitchFamily="2" charset="-122"/>
              <a:cs typeface="Times New Roman" panose="02020603050405020304" pitchFamily="18" charset="0"/>
            </a:endParaRPr>
          </a:p>
          <a:p>
            <a:pPr>
              <a:spcBef>
                <a:spcPct val="35000"/>
              </a:spcBef>
            </a:pPr>
            <a:r>
              <a:rPr kumimoji="1" lang="en-US" altLang="zh-CN" sz="2800" b="1" dirty="0">
                <a:solidFill>
                  <a:schemeClr val="hlink"/>
                </a:solidFill>
                <a:effectLst>
                  <a:outerShdw blurRad="38100" dist="38100" dir="2700000" algn="tl">
                    <a:srgbClr val="C0C0C0"/>
                  </a:outerShdw>
                </a:effectLst>
                <a:ea typeface="楷体_GB2312" pitchFamily="49" charset="-122"/>
                <a:sym typeface="Wingdings" panose="05000000000000000000" pitchFamily="2" charset="2"/>
              </a:rPr>
              <a:t>   </a:t>
            </a:r>
            <a:r>
              <a:rPr kumimoji="1" lang="en-US" altLang="zh-CN" sz="2800" b="1" dirty="0">
                <a:solidFill>
                  <a:srgbClr val="FF0000"/>
                </a:solidFill>
                <a:effectLst>
                  <a:outerShdw blurRad="38100" dist="38100" dir="2700000" algn="tl">
                    <a:srgbClr val="C0C0C0"/>
                  </a:outerShdw>
                </a:effectLst>
                <a:ea typeface="楷体_GB2312" pitchFamily="49" charset="-122"/>
                <a:sym typeface="Wingdings" panose="05000000000000000000" pitchFamily="2" charset="2"/>
              </a:rPr>
              <a:t></a:t>
            </a:r>
            <a:r>
              <a:rPr lang="zh-CN" altLang="en-US" sz="2200" dirty="0">
                <a:effectLst>
                  <a:outerShdw blurRad="38100" dist="38100" dir="2700000" algn="tl">
                    <a:srgbClr val="C0C0C0"/>
                  </a:outerShdw>
                </a:effectLst>
                <a:latin typeface="宋体" panose="02010600030101010101" pitchFamily="2" charset="-122"/>
              </a:rPr>
              <a:t> 确定搜索的</a:t>
            </a:r>
            <a:r>
              <a:rPr lang="zh-CN" altLang="en-US" sz="2200" dirty="0">
                <a:solidFill>
                  <a:srgbClr val="FF0000"/>
                </a:solidFill>
                <a:effectLst>
                  <a:outerShdw blurRad="38100" dist="38100" dir="2700000" algn="tl">
                    <a:srgbClr val="C0C0C0"/>
                  </a:outerShdw>
                </a:effectLst>
                <a:latin typeface="宋体" panose="02010600030101010101" pitchFamily="2" charset="-122"/>
              </a:rPr>
              <a:t>终止条件</a:t>
            </a:r>
            <a:r>
              <a:rPr lang="zh-CN" altLang="en-US" sz="2200" dirty="0">
                <a:effectLst>
                  <a:outerShdw blurRad="38100" dist="38100" dir="2700000" algn="tl">
                    <a:srgbClr val="C0C0C0"/>
                  </a:outerShdw>
                </a:effectLst>
                <a:latin typeface="宋体" panose="02010600030101010101" pitchFamily="2" charset="-122"/>
              </a:rPr>
              <a:t>。</a:t>
            </a:r>
          </a:p>
        </p:txBody>
      </p:sp>
    </p:spTree>
    <p:extLst>
      <p:ext uri="{BB962C8B-B14F-4D97-AF65-F5344CB8AC3E}">
        <p14:creationId xmlns:p14="http://schemas.microsoft.com/office/powerpoint/2010/main" val="341511246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2"/>
          </p:nvPr>
        </p:nvSpPr>
        <p:spPr/>
        <p:txBody>
          <a:bodyPr/>
          <a:lstStyle/>
          <a:p>
            <a:fld id="{B5A6C9A4-5A0D-4019-B612-8FF0A7D752B3}" type="slidenum">
              <a:rPr lang="zh-CN" altLang="en-US"/>
              <a:pPr/>
              <a:t>33</a:t>
            </a:fld>
            <a:endParaRPr lang="en-US" altLang="zh-CN"/>
          </a:p>
        </p:txBody>
      </p:sp>
      <p:sp>
        <p:nvSpPr>
          <p:cNvPr id="416773" name="Text Box 5"/>
          <p:cNvSpPr txBox="1">
            <a:spLocks noChangeArrowheads="1"/>
          </p:cNvSpPr>
          <p:nvPr/>
        </p:nvSpPr>
        <p:spPr bwMode="auto">
          <a:xfrm>
            <a:off x="2413000" y="473075"/>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Tahoma" panose="020B0604030504040204" pitchFamily="34" charset="0"/>
                <a:cs typeface="Angsana New" pitchFamily="18" charset="-34"/>
              </a:rPr>
              <a:t>基于局部处理的边缘点连接的例子</a:t>
            </a:r>
            <a:endParaRPr lang="zh-CN" altLang="th-TH" sz="2400">
              <a:latin typeface="Tahoma" panose="020B0604030504040204" pitchFamily="34" charset="0"/>
              <a:cs typeface="Angsana New" pitchFamily="18" charset="-34"/>
            </a:endParaRPr>
          </a:p>
        </p:txBody>
      </p:sp>
      <p:sp>
        <p:nvSpPr>
          <p:cNvPr id="416775" name="Text Box 7"/>
          <p:cNvSpPr txBox="1">
            <a:spLocks noChangeArrowheads="1"/>
          </p:cNvSpPr>
          <p:nvPr/>
        </p:nvSpPr>
        <p:spPr bwMode="auto">
          <a:xfrm>
            <a:off x="444500" y="5924550"/>
            <a:ext cx="824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Tahoma" panose="020B0604030504040204" pitchFamily="34" charset="0"/>
                <a:cs typeface="Angsana New" pitchFamily="18" charset="-34"/>
                <a:sym typeface="Symbol" panose="05050102010706020507" pitchFamily="18" charset="2"/>
              </a:rPr>
              <a:t>图 </a:t>
            </a:r>
            <a:r>
              <a:rPr lang="en-US" altLang="zh-CN">
                <a:latin typeface="Tahoma" panose="020B0604030504040204" pitchFamily="34" charset="0"/>
                <a:cs typeface="Angsana New" pitchFamily="18" charset="-34"/>
                <a:sym typeface="Symbol" panose="05050102010706020507" pitchFamily="18" charset="2"/>
              </a:rPr>
              <a:t>10.18 (a)</a:t>
            </a:r>
            <a:r>
              <a:rPr lang="zh-CN" altLang="en-US">
                <a:latin typeface="Tahoma" panose="020B0604030504040204" pitchFamily="34" charset="0"/>
                <a:cs typeface="Angsana New" pitchFamily="18" charset="-34"/>
                <a:sym typeface="Symbol" panose="05050102010706020507" pitchFamily="18" charset="2"/>
              </a:rPr>
              <a:t>输入图像；</a:t>
            </a:r>
            <a:r>
              <a:rPr lang="en-US" altLang="zh-CN">
                <a:latin typeface="Tahoma" panose="020B0604030504040204" pitchFamily="34" charset="0"/>
                <a:cs typeface="Angsana New" pitchFamily="18" charset="-34"/>
                <a:sym typeface="Symbol" panose="05050102010706020507" pitchFamily="18" charset="2"/>
              </a:rPr>
              <a:t>(b)</a:t>
            </a:r>
            <a:r>
              <a:rPr lang="zh-CN" altLang="en-US">
                <a:latin typeface="Tahoma" panose="020B0604030504040204" pitchFamily="34" charset="0"/>
                <a:cs typeface="Angsana New" pitchFamily="18" charset="-34"/>
                <a:sym typeface="Symbol" panose="05050102010706020507" pitchFamily="18" charset="2"/>
              </a:rPr>
              <a:t>梯度的</a:t>
            </a:r>
            <a:r>
              <a:rPr lang="en-US" altLang="zh-CN">
                <a:latin typeface="Tahoma" panose="020B0604030504040204" pitchFamily="34" charset="0"/>
                <a:cs typeface="Angsana New" pitchFamily="18" charset="-34"/>
                <a:sym typeface="Symbol" panose="05050102010706020507" pitchFamily="18" charset="2"/>
              </a:rPr>
              <a:t>G</a:t>
            </a:r>
            <a:r>
              <a:rPr lang="en-US" altLang="zh-CN" baseline="-25000">
                <a:latin typeface="Tahoma" panose="020B0604030504040204" pitchFamily="34" charset="0"/>
                <a:cs typeface="Angsana New" pitchFamily="18" charset="-34"/>
                <a:sym typeface="Symbol" panose="05050102010706020507" pitchFamily="18" charset="2"/>
              </a:rPr>
              <a:t>y</a:t>
            </a:r>
            <a:r>
              <a:rPr lang="zh-CN" altLang="en-US">
                <a:latin typeface="Tahoma" panose="020B0604030504040204" pitchFamily="34" charset="0"/>
                <a:cs typeface="Angsana New" pitchFamily="18" charset="-34"/>
                <a:sym typeface="Symbol" panose="05050102010706020507" pitchFamily="18" charset="2"/>
              </a:rPr>
              <a:t>分量；</a:t>
            </a:r>
            <a:r>
              <a:rPr lang="en-US" altLang="zh-CN">
                <a:latin typeface="Tahoma" panose="020B0604030504040204" pitchFamily="34" charset="0"/>
                <a:cs typeface="Angsana New" pitchFamily="18" charset="-34"/>
                <a:sym typeface="Symbol" panose="05050102010706020507" pitchFamily="18" charset="2"/>
              </a:rPr>
              <a:t>(c)</a:t>
            </a:r>
            <a:r>
              <a:rPr lang="zh-CN" altLang="en-US">
                <a:latin typeface="Tahoma" panose="020B0604030504040204" pitchFamily="34" charset="0"/>
                <a:cs typeface="Angsana New" pitchFamily="18" charset="-34"/>
                <a:sym typeface="Symbol" panose="05050102010706020507" pitchFamily="18" charset="2"/>
              </a:rPr>
              <a:t>梯度的</a:t>
            </a:r>
            <a:r>
              <a:rPr lang="en-US" altLang="zh-CN">
                <a:latin typeface="Tahoma" panose="020B0604030504040204" pitchFamily="34" charset="0"/>
                <a:cs typeface="Angsana New" pitchFamily="18" charset="-34"/>
                <a:sym typeface="Symbol" panose="05050102010706020507" pitchFamily="18" charset="2"/>
              </a:rPr>
              <a:t>G</a:t>
            </a:r>
            <a:r>
              <a:rPr lang="en-US" altLang="zh-CN" baseline="-25000">
                <a:latin typeface="Tahoma" panose="020B0604030504040204" pitchFamily="34" charset="0"/>
                <a:cs typeface="Angsana New" pitchFamily="18" charset="-34"/>
                <a:sym typeface="Symbol" panose="05050102010706020507" pitchFamily="18" charset="2"/>
              </a:rPr>
              <a:t>x</a:t>
            </a:r>
            <a:r>
              <a:rPr lang="zh-CN" altLang="en-US">
                <a:latin typeface="Tahoma" panose="020B0604030504040204" pitchFamily="34" charset="0"/>
                <a:cs typeface="Angsana New" pitchFamily="18" charset="-34"/>
                <a:sym typeface="Symbol" panose="05050102010706020507" pitchFamily="18" charset="2"/>
              </a:rPr>
              <a:t>分量；</a:t>
            </a:r>
            <a:r>
              <a:rPr lang="en-US" altLang="zh-CN">
                <a:latin typeface="Tahoma" panose="020B0604030504040204" pitchFamily="34" charset="0"/>
                <a:cs typeface="Angsana New" pitchFamily="18" charset="-34"/>
                <a:sym typeface="Symbol" panose="05050102010706020507" pitchFamily="18" charset="2"/>
              </a:rPr>
              <a:t>(d)</a:t>
            </a:r>
            <a:r>
              <a:rPr lang="zh-CN" altLang="en-US">
                <a:latin typeface="Tahoma" panose="020B0604030504040204" pitchFamily="34" charset="0"/>
                <a:cs typeface="Angsana New" pitchFamily="18" charset="-34"/>
                <a:sym typeface="Symbol" panose="05050102010706020507" pitchFamily="18" charset="2"/>
              </a:rPr>
              <a:t>边缘连接的结果</a:t>
            </a:r>
          </a:p>
        </p:txBody>
      </p:sp>
      <p:grpSp>
        <p:nvGrpSpPr>
          <p:cNvPr id="416790" name="Group 22"/>
          <p:cNvGrpSpPr>
            <a:grpSpLocks/>
          </p:cNvGrpSpPr>
          <p:nvPr/>
        </p:nvGrpSpPr>
        <p:grpSpPr bwMode="auto">
          <a:xfrm>
            <a:off x="971550" y="966788"/>
            <a:ext cx="7131050" cy="4903787"/>
            <a:chOff x="1246" y="1009"/>
            <a:chExt cx="4492" cy="3089"/>
          </a:xfrm>
        </p:grpSpPr>
        <p:pic>
          <p:nvPicPr>
            <p:cNvPr id="416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 y="1009"/>
              <a:ext cx="4492" cy="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79" name="Text Box 11"/>
            <p:cNvSpPr txBox="1">
              <a:spLocks noChangeArrowheads="1"/>
            </p:cNvSpPr>
            <p:nvPr/>
          </p:nvSpPr>
          <p:spPr bwMode="auto">
            <a:xfrm>
              <a:off x="2478" y="1031"/>
              <a:ext cx="4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FF0000"/>
                  </a:solidFill>
                </a:rPr>
                <a:t>(a)</a:t>
              </a:r>
            </a:p>
          </p:txBody>
        </p:sp>
        <p:sp>
          <p:nvSpPr>
            <p:cNvPr id="416780" name="Text Box 12"/>
            <p:cNvSpPr txBox="1">
              <a:spLocks noChangeArrowheads="1"/>
            </p:cNvSpPr>
            <p:nvPr/>
          </p:nvSpPr>
          <p:spPr bwMode="auto">
            <a:xfrm>
              <a:off x="4118" y="105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FF0000"/>
                  </a:solidFill>
                </a:rPr>
                <a:t>(b)</a:t>
              </a:r>
            </a:p>
          </p:txBody>
        </p:sp>
        <p:sp>
          <p:nvSpPr>
            <p:cNvPr id="416781" name="Text Box 13"/>
            <p:cNvSpPr txBox="1">
              <a:spLocks noChangeArrowheads="1"/>
            </p:cNvSpPr>
            <p:nvPr/>
          </p:nvSpPr>
          <p:spPr bwMode="auto">
            <a:xfrm>
              <a:off x="4118" y="257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FF0000"/>
                  </a:solidFill>
                </a:rPr>
                <a:t>(d)</a:t>
              </a:r>
            </a:p>
          </p:txBody>
        </p:sp>
        <p:sp>
          <p:nvSpPr>
            <p:cNvPr id="416789" name="Text Box 21"/>
            <p:cNvSpPr txBox="1">
              <a:spLocks noChangeArrowheads="1"/>
            </p:cNvSpPr>
            <p:nvPr/>
          </p:nvSpPr>
          <p:spPr bwMode="auto">
            <a:xfrm>
              <a:off x="2478" y="2583"/>
              <a:ext cx="4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FF0000"/>
                  </a:solidFill>
                </a:rPr>
                <a:t>(c)</a:t>
              </a:r>
            </a:p>
          </p:txBody>
        </p:sp>
      </p:grpSp>
      <p:sp useBgFill="1">
        <p:nvSpPr>
          <p:cNvPr id="416791" name="Text Box 23"/>
          <p:cNvSpPr txBox="1">
            <a:spLocks noChangeArrowheads="1"/>
          </p:cNvSpPr>
          <p:nvPr/>
        </p:nvSpPr>
        <p:spPr bwMode="auto">
          <a:xfrm>
            <a:off x="889000" y="1381125"/>
            <a:ext cx="1960563" cy="45386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16792" name="Text Box 24"/>
          <p:cNvSpPr txBox="1">
            <a:spLocks noChangeArrowheads="1"/>
          </p:cNvSpPr>
          <p:nvPr/>
        </p:nvSpPr>
        <p:spPr bwMode="auto">
          <a:xfrm>
            <a:off x="365125" y="3154363"/>
            <a:ext cx="26987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目的是找到适合牌照</a:t>
            </a:r>
          </a:p>
          <a:p>
            <a:r>
              <a:rPr lang="zh-CN" altLang="en-US"/>
              <a:t>大小的矩形，采用</a:t>
            </a:r>
          </a:p>
          <a:p>
            <a:r>
              <a:rPr lang="en-US" altLang="zh-CN"/>
              <a:t>Sobel</a:t>
            </a:r>
            <a:r>
              <a:rPr lang="zh-CN" altLang="en-US"/>
              <a:t>算子分别得到</a:t>
            </a:r>
          </a:p>
          <a:p>
            <a:r>
              <a:rPr lang="zh-CN" altLang="en-US"/>
              <a:t>垂直和水平的边缘图像，</a:t>
            </a:r>
          </a:p>
          <a:p>
            <a:r>
              <a:rPr lang="zh-CN" altLang="en-US"/>
              <a:t>如</a:t>
            </a:r>
            <a:r>
              <a:rPr lang="en-US" altLang="zh-CN"/>
              <a:t>(b)(c)</a:t>
            </a:r>
            <a:r>
              <a:rPr lang="zh-CN" altLang="en-US"/>
              <a:t>图。</a:t>
            </a:r>
          </a:p>
        </p:txBody>
      </p:sp>
    </p:spTree>
    <p:extLst>
      <p:ext uri="{BB962C8B-B14F-4D97-AF65-F5344CB8AC3E}">
        <p14:creationId xmlns:p14="http://schemas.microsoft.com/office/powerpoint/2010/main" val="28668586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19C0F72C-7EF7-447F-9886-BD03EB7B7C64}" type="slidenum">
              <a:rPr lang="zh-CN" altLang="en-US"/>
              <a:pPr/>
              <a:t>34</a:t>
            </a:fld>
            <a:endParaRPr lang="en-US" altLang="zh-CN"/>
          </a:p>
        </p:txBody>
      </p:sp>
      <p:sp>
        <p:nvSpPr>
          <p:cNvPr id="318466" name="Rectangle 2"/>
          <p:cNvSpPr>
            <a:spLocks noChangeArrowheads="1"/>
          </p:cNvSpPr>
          <p:nvPr/>
        </p:nvSpPr>
        <p:spPr bwMode="auto">
          <a:xfrm>
            <a:off x="2582863" y="779463"/>
            <a:ext cx="452755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b="1">
                <a:solidFill>
                  <a:schemeClr val="bg1"/>
                </a:solidFill>
                <a:ea typeface="华文行楷" panose="02010800040101010101" pitchFamily="2" charset="-122"/>
              </a:rPr>
              <a:t>10.2.2  Hough </a:t>
            </a:r>
            <a:r>
              <a:rPr kumimoji="1" lang="zh-CN" altLang="en-US" sz="4000" b="1">
                <a:solidFill>
                  <a:schemeClr val="bg1"/>
                </a:solidFill>
                <a:ea typeface="华文行楷" panose="02010800040101010101" pitchFamily="2" charset="-122"/>
              </a:rPr>
              <a:t>变换 </a:t>
            </a:r>
          </a:p>
        </p:txBody>
      </p:sp>
      <p:sp>
        <p:nvSpPr>
          <p:cNvPr id="318467" name="Rectangle 3"/>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a:latin typeface="Times New Roman" panose="02020603050405020304" pitchFamily="18" charset="0"/>
              </a:rPr>
              <a:t> </a:t>
            </a:r>
            <a:endParaRPr lang="zh-CN" altLang="en-US" sz="2400">
              <a:latin typeface="Times New Roman" panose="02020603050405020304" pitchFamily="18" charset="0"/>
            </a:endParaRPr>
          </a:p>
        </p:txBody>
      </p:sp>
      <p:sp>
        <p:nvSpPr>
          <p:cNvPr id="318468" name="Rectangle 4"/>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baseline="30000">
                <a:latin typeface="Times New Roman" panose="02020603050405020304" pitchFamily="18" charset="0"/>
              </a:rPr>
              <a:t>                      </a:t>
            </a:r>
            <a:endParaRPr lang="zh-CN" altLang="en-US" sz="2400">
              <a:latin typeface="Times New Roman" panose="02020603050405020304" pitchFamily="18" charset="0"/>
            </a:endParaRPr>
          </a:p>
        </p:txBody>
      </p:sp>
      <p:sp>
        <p:nvSpPr>
          <p:cNvPr id="318469" name="Rectangle 5"/>
          <p:cNvSpPr>
            <a:spLocks noChangeArrowheads="1"/>
          </p:cNvSpPr>
          <p:nvPr/>
        </p:nvSpPr>
        <p:spPr bwMode="auto">
          <a:xfrm>
            <a:off x="979488" y="3784600"/>
            <a:ext cx="7991475"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45000"/>
              </a:lnSpc>
              <a:spcBef>
                <a:spcPct val="35000"/>
              </a:spcBef>
            </a:pPr>
            <a:r>
              <a:rPr lang="en-US" altLang="zh-CN" sz="2000" b="1">
                <a:solidFill>
                  <a:srgbClr val="FF0000"/>
                </a:solidFill>
                <a:effectLst>
                  <a:outerShdw blurRad="38100" dist="38100" dir="2700000" algn="tl">
                    <a:srgbClr val="C0C0C0"/>
                  </a:outerShdw>
                </a:effectLst>
                <a:latin typeface="宋体" panose="02010600030101010101" pitchFamily="2" charset="-122"/>
              </a:rPr>
              <a:t>Hough</a:t>
            </a:r>
            <a:r>
              <a:rPr lang="zh-CN" altLang="en-US" sz="2000" b="1">
                <a:solidFill>
                  <a:srgbClr val="FF0000"/>
                </a:solidFill>
                <a:effectLst>
                  <a:outerShdw blurRad="38100" dist="38100" dir="2700000" algn="tl">
                    <a:srgbClr val="C0C0C0"/>
                  </a:outerShdw>
                </a:effectLst>
                <a:latin typeface="宋体" panose="02010600030101010101" pitchFamily="2" charset="-122"/>
              </a:rPr>
              <a:t>变换可以用于将边缘像素连接起来得到边界曲线</a:t>
            </a:r>
          </a:p>
          <a:p>
            <a:pPr eaLnBrk="0" hangingPunct="0">
              <a:lnSpc>
                <a:spcPct val="145000"/>
              </a:lnSpc>
              <a:spcBef>
                <a:spcPct val="3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b="1">
                <a:effectLst>
                  <a:outerShdw blurRad="38100" dist="38100" dir="2700000" algn="tl">
                    <a:srgbClr val="C0C0C0"/>
                  </a:outerShdw>
                </a:effectLst>
                <a:latin typeface="宋体" panose="02010600030101010101" pitchFamily="2" charset="-122"/>
              </a:rPr>
              <a:t>优点在于受噪声和曲线间断的影响较小。</a:t>
            </a:r>
          </a:p>
          <a:p>
            <a:pPr eaLnBrk="0" hangingPunct="0">
              <a:lnSpc>
                <a:spcPct val="145000"/>
              </a:lnSpc>
              <a:spcBef>
                <a:spcPct val="3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b="1">
                <a:effectLst>
                  <a:outerShdw blurRad="38100" dist="38100" dir="2700000" algn="tl">
                    <a:srgbClr val="C0C0C0"/>
                  </a:outerShdw>
                </a:effectLst>
                <a:latin typeface="宋体" panose="02010600030101010101" pitchFamily="2" charset="-122"/>
              </a:rPr>
              <a:t>在已知曲线形状的条件下，</a:t>
            </a:r>
            <a:r>
              <a:rPr lang="en-US" altLang="zh-CN" sz="2200" b="1">
                <a:effectLst>
                  <a:outerShdw blurRad="38100" dist="38100" dir="2700000" algn="tl">
                    <a:srgbClr val="C0C0C0"/>
                  </a:outerShdw>
                </a:effectLst>
                <a:latin typeface="宋体" panose="02010600030101010101" pitchFamily="2" charset="-122"/>
              </a:rPr>
              <a:t>Hough</a:t>
            </a:r>
            <a:r>
              <a:rPr lang="zh-CN" altLang="en-US" sz="2200" b="1">
                <a:effectLst>
                  <a:outerShdw blurRad="38100" dist="38100" dir="2700000" algn="tl">
                    <a:srgbClr val="C0C0C0"/>
                  </a:outerShdw>
                </a:effectLst>
                <a:latin typeface="宋体" panose="02010600030101010101" pitchFamily="2" charset="-122"/>
              </a:rPr>
              <a:t>变换实际上是利用分散的边缘点进行曲线逼近的。</a:t>
            </a:r>
            <a:endParaRPr lang="zh-CN" altLang="en-US" sz="2200" b="1">
              <a:effectLst>
                <a:outerShdw blurRad="38100" dist="38100" dir="2700000" algn="tl">
                  <a:srgbClr val="C0C0C0"/>
                </a:outerShdw>
              </a:effectLst>
              <a:latin typeface="Tahoma" panose="020B0604030504040204" pitchFamily="34" charset="0"/>
            </a:endParaRPr>
          </a:p>
        </p:txBody>
      </p:sp>
      <p:sp>
        <p:nvSpPr>
          <p:cNvPr id="318470" name="Text Box 6"/>
          <p:cNvSpPr txBox="1">
            <a:spLocks noChangeArrowheads="1"/>
          </p:cNvSpPr>
          <p:nvPr/>
        </p:nvSpPr>
        <p:spPr bwMode="auto">
          <a:xfrm>
            <a:off x="985838" y="1925638"/>
            <a:ext cx="44037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400" b="1">
                <a:latin typeface="Tahoma" panose="020B0604030504040204" pitchFamily="34" charset="0"/>
              </a:rPr>
              <a:t>通过霍夫变换进行整体处理</a:t>
            </a:r>
          </a:p>
        </p:txBody>
      </p:sp>
      <p:sp>
        <p:nvSpPr>
          <p:cNvPr id="318471" name="Rectangle 7"/>
          <p:cNvSpPr>
            <a:spLocks noChangeArrowheads="1"/>
          </p:cNvSpPr>
          <p:nvPr/>
        </p:nvSpPr>
        <p:spPr bwMode="auto">
          <a:xfrm>
            <a:off x="954088" y="2451100"/>
            <a:ext cx="7546975"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45000"/>
              </a:lnSpc>
              <a:spcBef>
                <a:spcPct val="35000"/>
              </a:spcBef>
            </a:pPr>
            <a:r>
              <a:rPr kumimoji="1" lang="zh-CN" altLang="en-US" sz="2000" b="1">
                <a:solidFill>
                  <a:srgbClr val="0000CC"/>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在图像上给出</a:t>
            </a:r>
            <a:r>
              <a:rPr kumimoji="1" lang="en-US" altLang="zh-CN" sz="2000" b="1">
                <a:solidFill>
                  <a:srgbClr val="0000CC"/>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n</a:t>
            </a:r>
            <a:r>
              <a:rPr kumimoji="1" lang="zh-CN" altLang="en-US" sz="2000" b="1">
                <a:solidFill>
                  <a:srgbClr val="0000CC"/>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个点，我们希望找到这些点中位于直线上的点组成的子集。一种可行的方法就是先寻找所有由每对点确定的直线，然后找到所有接近特定直线的点组成的子集。</a:t>
            </a:r>
            <a:r>
              <a:rPr lang="zh-CN" altLang="en-US" sz="2000" b="1">
                <a:solidFill>
                  <a:srgbClr val="0000CC"/>
                </a:solidFill>
                <a:effectLst>
                  <a:outerShdw blurRad="38100" dist="38100" dir="2700000" algn="tl">
                    <a:srgbClr val="C0C0C0"/>
                  </a:outerShdw>
                </a:effectLst>
                <a:latin typeface="Tahoma" panose="020B0604030504040204" pitchFamily="34" charset="0"/>
              </a:rPr>
              <a:t> </a:t>
            </a:r>
          </a:p>
        </p:txBody>
      </p:sp>
    </p:spTree>
    <p:extLst>
      <p:ext uri="{BB962C8B-B14F-4D97-AF65-F5344CB8AC3E}">
        <p14:creationId xmlns:p14="http://schemas.microsoft.com/office/powerpoint/2010/main" val="298698374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7BBADDF5-5ED4-4D2A-B0ED-367FEFC4C857}" type="slidenum">
              <a:rPr lang="zh-CN" altLang="en-US"/>
              <a:pPr/>
              <a:t>35</a:t>
            </a:fld>
            <a:endParaRPr lang="en-US" altLang="zh-CN"/>
          </a:p>
        </p:txBody>
      </p:sp>
      <p:sp>
        <p:nvSpPr>
          <p:cNvPr id="317442" name="Rectangle 2"/>
          <p:cNvSpPr>
            <a:spLocks noChangeArrowheads="1"/>
          </p:cNvSpPr>
          <p:nvPr/>
        </p:nvSpPr>
        <p:spPr bwMode="auto">
          <a:xfrm>
            <a:off x="3105150" y="779463"/>
            <a:ext cx="3844925"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b="1" dirty="0">
                <a:solidFill>
                  <a:schemeClr val="bg1"/>
                </a:solidFill>
                <a:ea typeface="华文行楷" panose="02010800040101010101" pitchFamily="2" charset="-122"/>
              </a:rPr>
              <a:t>Hough </a:t>
            </a:r>
            <a:r>
              <a:rPr kumimoji="1" lang="zh-CN" altLang="en-US" sz="4000" b="1" dirty="0">
                <a:solidFill>
                  <a:schemeClr val="bg1"/>
                </a:solidFill>
                <a:ea typeface="华文行楷" panose="02010800040101010101" pitchFamily="2" charset="-122"/>
              </a:rPr>
              <a:t>变换 </a:t>
            </a:r>
          </a:p>
        </p:txBody>
      </p:sp>
      <p:sp>
        <p:nvSpPr>
          <p:cNvPr id="317443" name="Rectangle 3"/>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a:latin typeface="Times New Roman" panose="02020603050405020304" pitchFamily="18" charset="0"/>
              </a:rPr>
              <a:t> </a:t>
            </a:r>
            <a:endParaRPr lang="zh-CN" altLang="en-US" sz="2400">
              <a:latin typeface="Times New Roman" panose="02020603050405020304" pitchFamily="18" charset="0"/>
            </a:endParaRPr>
          </a:p>
        </p:txBody>
      </p:sp>
      <p:sp>
        <p:nvSpPr>
          <p:cNvPr id="317444" name="Rectangle 4"/>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baseline="30000">
                <a:latin typeface="Times New Roman" panose="02020603050405020304" pitchFamily="18" charset="0"/>
              </a:rPr>
              <a:t>                      </a:t>
            </a:r>
            <a:endParaRPr lang="zh-CN" altLang="en-US" sz="2400">
              <a:latin typeface="Times New Roman" panose="02020603050405020304" pitchFamily="18" charset="0"/>
            </a:endParaRPr>
          </a:p>
        </p:txBody>
      </p:sp>
      <p:pic>
        <p:nvPicPr>
          <p:cNvPr id="317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54" y="1766094"/>
            <a:ext cx="7524750"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47" name="Text Box 7"/>
          <p:cNvSpPr txBox="1">
            <a:spLocks noChangeArrowheads="1"/>
          </p:cNvSpPr>
          <p:nvPr/>
        </p:nvSpPr>
        <p:spPr bwMode="auto">
          <a:xfrm>
            <a:off x="811213" y="4816475"/>
            <a:ext cx="7729537"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Times New Roman" panose="02020603050405020304" pitchFamily="18" charset="0"/>
                <a:ea typeface="楷体_GB2312" pitchFamily="49" charset="-122"/>
              </a:rPr>
              <a:t>        在图像空间中，经过</a:t>
            </a:r>
            <a:r>
              <a:rPr kumimoji="1" lang="en-US" altLang="zh-CN" sz="2000" b="1">
                <a:latin typeface="Times New Roman" panose="02020603050405020304" pitchFamily="18" charset="0"/>
                <a:ea typeface="楷体_GB2312" pitchFamily="49" charset="-122"/>
              </a:rPr>
              <a:t>(</a:t>
            </a:r>
            <a:r>
              <a:rPr kumimoji="1" lang="en-US" altLang="zh-CN" sz="2000" b="1" i="1">
                <a:latin typeface="Times New Roman" panose="02020603050405020304" pitchFamily="18" charset="0"/>
                <a:ea typeface="楷体_GB2312" pitchFamily="49" charset="-122"/>
              </a:rPr>
              <a:t>x</a:t>
            </a:r>
            <a:r>
              <a:rPr kumimoji="1" lang="zh-CN" altLang="en-US" sz="2000" b="1">
                <a:latin typeface="Times New Roman" panose="02020603050405020304" pitchFamily="18" charset="0"/>
                <a:ea typeface="楷体_GB2312" pitchFamily="49" charset="-122"/>
              </a:rPr>
              <a:t>，</a:t>
            </a:r>
            <a:r>
              <a:rPr kumimoji="1" lang="en-US" altLang="zh-CN" sz="2000" b="1" i="1">
                <a:latin typeface="Times New Roman" panose="02020603050405020304" pitchFamily="18" charset="0"/>
                <a:ea typeface="楷体_GB2312" pitchFamily="49" charset="-122"/>
              </a:rPr>
              <a:t>y</a:t>
            </a:r>
            <a:r>
              <a:rPr kumimoji="1" lang="en-US" altLang="zh-CN" sz="2000" b="1">
                <a:latin typeface="Times New Roman" panose="02020603050405020304" pitchFamily="18" charset="0"/>
                <a:ea typeface="楷体_GB2312" pitchFamily="49" charset="-122"/>
              </a:rPr>
              <a:t>)</a:t>
            </a:r>
            <a:r>
              <a:rPr kumimoji="1" lang="zh-CN" altLang="en-US" sz="2000" b="1">
                <a:latin typeface="Times New Roman" panose="02020603050405020304" pitchFamily="18" charset="0"/>
                <a:ea typeface="楷体_GB2312" pitchFamily="49" charset="-122"/>
              </a:rPr>
              <a:t>的直线： </a:t>
            </a:r>
            <a:r>
              <a:rPr kumimoji="1" lang="en-US" altLang="zh-CN" sz="2000" b="1" i="1">
                <a:latin typeface="Times New Roman" panose="02020603050405020304" pitchFamily="18" charset="0"/>
                <a:ea typeface="楷体_GB2312" pitchFamily="49" charset="-122"/>
              </a:rPr>
              <a:t>y</a:t>
            </a:r>
            <a:r>
              <a:rPr kumimoji="1" lang="en-US" altLang="zh-CN" sz="2000" b="1">
                <a:latin typeface="Times New Roman" panose="02020603050405020304" pitchFamily="18" charset="0"/>
                <a:ea typeface="楷体_GB2312" pitchFamily="49" charset="-122"/>
              </a:rPr>
              <a:t>= </a:t>
            </a:r>
            <a:r>
              <a:rPr kumimoji="1" lang="en-US" altLang="zh-CN" sz="2000" b="1" i="1">
                <a:latin typeface="Times New Roman" panose="02020603050405020304" pitchFamily="18" charset="0"/>
                <a:ea typeface="楷体_GB2312" pitchFamily="49" charset="-122"/>
              </a:rPr>
              <a:t>ax</a:t>
            </a:r>
            <a:r>
              <a:rPr kumimoji="1" lang="en-US" altLang="zh-CN" sz="2000" b="1">
                <a:latin typeface="Times New Roman" panose="02020603050405020304" pitchFamily="18" charset="0"/>
                <a:ea typeface="楷体_GB2312" pitchFamily="49" charset="-122"/>
              </a:rPr>
              <a:t>+</a:t>
            </a:r>
            <a:r>
              <a:rPr kumimoji="1" lang="en-US" altLang="zh-CN" sz="2000" b="1" i="1">
                <a:latin typeface="Times New Roman" panose="02020603050405020304" pitchFamily="18" charset="0"/>
                <a:ea typeface="楷体_GB2312" pitchFamily="49" charset="-122"/>
              </a:rPr>
              <a:t>b     a- </a:t>
            </a:r>
            <a:r>
              <a:rPr kumimoji="1" lang="zh-CN" altLang="en-US" sz="2000" b="1" i="1">
                <a:latin typeface="Times New Roman" panose="02020603050405020304" pitchFamily="18" charset="0"/>
                <a:ea typeface="楷体_GB2312" pitchFamily="49" charset="-122"/>
              </a:rPr>
              <a:t>斜率， </a:t>
            </a:r>
            <a:r>
              <a:rPr kumimoji="1" lang="en-US" altLang="zh-CN" sz="2000" b="1" i="1">
                <a:latin typeface="Times New Roman" panose="02020603050405020304" pitchFamily="18" charset="0"/>
                <a:ea typeface="楷体_GB2312" pitchFamily="49" charset="-122"/>
              </a:rPr>
              <a:t>b-</a:t>
            </a:r>
            <a:r>
              <a:rPr kumimoji="1" lang="zh-CN" altLang="en-US" sz="2000" b="1" i="1">
                <a:latin typeface="Times New Roman" panose="02020603050405020304" pitchFamily="18" charset="0"/>
                <a:ea typeface="楷体_GB2312" pitchFamily="49" charset="-122"/>
              </a:rPr>
              <a:t>截距</a:t>
            </a:r>
          </a:p>
          <a:p>
            <a:r>
              <a:rPr kumimoji="1" lang="zh-CN" altLang="en-US" sz="2000" b="1">
                <a:latin typeface="Times New Roman" panose="02020603050405020304" pitchFamily="18" charset="0"/>
                <a:ea typeface="楷体_GB2312" pitchFamily="49" charset="-122"/>
              </a:rPr>
              <a:t>可变换为：   </a:t>
            </a:r>
            <a:r>
              <a:rPr kumimoji="1" lang="en-US" altLang="zh-CN" sz="2000" b="1" i="1">
                <a:latin typeface="Times New Roman" panose="02020603050405020304" pitchFamily="18" charset="0"/>
                <a:ea typeface="楷体_GB2312" pitchFamily="49" charset="-122"/>
              </a:rPr>
              <a:t>b</a:t>
            </a:r>
            <a:r>
              <a:rPr kumimoji="1" lang="en-US" altLang="zh-CN" sz="2000" b="1">
                <a:latin typeface="Times New Roman" panose="02020603050405020304" pitchFamily="18" charset="0"/>
                <a:ea typeface="楷体_GB2312" pitchFamily="49" charset="-122"/>
              </a:rPr>
              <a:t> =-</a:t>
            </a:r>
            <a:r>
              <a:rPr kumimoji="1" lang="en-US" altLang="zh-CN" sz="2000" b="1" i="1">
                <a:latin typeface="Times New Roman" panose="02020603050405020304" pitchFamily="18" charset="0"/>
                <a:ea typeface="楷体_GB2312" pitchFamily="49" charset="-122"/>
              </a:rPr>
              <a:t>ax </a:t>
            </a:r>
            <a:r>
              <a:rPr kumimoji="1" lang="en-US" altLang="zh-CN" sz="2000" b="1">
                <a:latin typeface="Times New Roman" panose="02020603050405020304" pitchFamily="18" charset="0"/>
                <a:ea typeface="楷体_GB2312" pitchFamily="49" charset="-122"/>
              </a:rPr>
              <a:t>+ </a:t>
            </a:r>
            <a:r>
              <a:rPr kumimoji="1" lang="en-US" altLang="zh-CN" sz="2000" b="1" i="1">
                <a:latin typeface="Times New Roman" panose="02020603050405020304" pitchFamily="18" charset="0"/>
                <a:ea typeface="楷体_GB2312" pitchFamily="49" charset="-122"/>
              </a:rPr>
              <a:t>y</a:t>
            </a:r>
            <a:r>
              <a:rPr kumimoji="1" lang="zh-CN" altLang="en-US" sz="2000" b="1" i="1">
                <a:latin typeface="Times New Roman" panose="02020603050405020304" pitchFamily="18" charset="0"/>
                <a:ea typeface="楷体_GB2312" pitchFamily="49" charset="-122"/>
              </a:rPr>
              <a:t>， </a:t>
            </a:r>
            <a:r>
              <a:rPr kumimoji="1" lang="zh-CN" altLang="en-US" sz="2000" b="1">
                <a:latin typeface="Times New Roman" panose="02020603050405020304" pitchFamily="18" charset="0"/>
                <a:ea typeface="楷体_GB2312" pitchFamily="49" charset="-122"/>
              </a:rPr>
              <a:t>表示参数空间中的一条直线。</a:t>
            </a:r>
          </a:p>
        </p:txBody>
      </p:sp>
      <p:sp>
        <p:nvSpPr>
          <p:cNvPr id="317448" name="Text Box 8"/>
          <p:cNvSpPr txBox="1">
            <a:spLocks noChangeArrowheads="1"/>
          </p:cNvSpPr>
          <p:nvPr/>
        </p:nvSpPr>
        <p:spPr bwMode="auto">
          <a:xfrm>
            <a:off x="785813" y="5730875"/>
            <a:ext cx="7729537"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solidFill>
                  <a:srgbClr val="0000CC"/>
                </a:solidFill>
                <a:latin typeface="Times New Roman" panose="02020603050405020304" pitchFamily="18" charset="0"/>
                <a:ea typeface="楷体_GB2312" pitchFamily="49" charset="-122"/>
              </a:rPr>
              <a:t>        参数空间中交点</a:t>
            </a:r>
            <a:r>
              <a:rPr kumimoji="1" lang="en-US" altLang="zh-CN" sz="2000" b="1">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a</a:t>
            </a:r>
            <a:r>
              <a:rPr kumimoji="1" lang="en-US" altLang="zh-CN" sz="2000" b="1">
                <a:solidFill>
                  <a:srgbClr val="0000CC"/>
                </a:solidFill>
                <a:latin typeface="Times New Roman" panose="02020603050405020304" pitchFamily="18" charset="0"/>
                <a:ea typeface="楷体_GB2312" pitchFamily="49" charset="-122"/>
              </a:rPr>
              <a:t>’</a:t>
            </a:r>
            <a:r>
              <a:rPr kumimoji="1" lang="zh-CN" altLang="en-US" sz="2000" b="1">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b</a:t>
            </a:r>
            <a:r>
              <a:rPr kumimoji="1" lang="en-US" altLang="zh-CN" sz="2000" b="1">
                <a:solidFill>
                  <a:srgbClr val="0000CC"/>
                </a:solidFill>
                <a:latin typeface="Times New Roman" panose="02020603050405020304" pitchFamily="18" charset="0"/>
                <a:ea typeface="楷体_GB2312" pitchFamily="49" charset="-122"/>
              </a:rPr>
              <a:t>’)</a:t>
            </a:r>
            <a:r>
              <a:rPr kumimoji="1" lang="zh-CN" altLang="en-US" sz="2000" b="1">
                <a:solidFill>
                  <a:srgbClr val="0000CC"/>
                </a:solidFill>
                <a:latin typeface="Times New Roman" panose="02020603050405020304" pitchFamily="18" charset="0"/>
                <a:ea typeface="楷体_GB2312" pitchFamily="49" charset="-122"/>
              </a:rPr>
              <a:t>即为图像空间中过点</a:t>
            </a:r>
            <a:r>
              <a:rPr kumimoji="1" lang="en-US" altLang="zh-CN" sz="2000" b="1">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x</a:t>
            </a:r>
            <a:r>
              <a:rPr kumimoji="1" lang="en-US" altLang="zh-CN" sz="2000" b="1" i="1" baseline="-25000">
                <a:solidFill>
                  <a:srgbClr val="0000CC"/>
                </a:solidFill>
                <a:latin typeface="Times New Roman" panose="02020603050405020304" pitchFamily="18" charset="0"/>
                <a:ea typeface="楷体_GB2312" pitchFamily="49" charset="-122"/>
              </a:rPr>
              <a:t>i</a:t>
            </a:r>
            <a:r>
              <a:rPr kumimoji="1" lang="zh-CN" altLang="en-US" sz="2000" b="1" i="1" baseline="-25000">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y</a:t>
            </a:r>
            <a:r>
              <a:rPr kumimoji="1" lang="en-US" altLang="zh-CN" sz="2000" b="1" i="1" baseline="-25000">
                <a:solidFill>
                  <a:srgbClr val="0000CC"/>
                </a:solidFill>
                <a:latin typeface="Times New Roman" panose="02020603050405020304" pitchFamily="18" charset="0"/>
                <a:ea typeface="楷体_GB2312" pitchFamily="49" charset="-122"/>
              </a:rPr>
              <a:t>i</a:t>
            </a:r>
            <a:r>
              <a:rPr kumimoji="1" lang="en-US" altLang="zh-CN" sz="2000" b="1">
                <a:solidFill>
                  <a:srgbClr val="0000CC"/>
                </a:solidFill>
                <a:latin typeface="Times New Roman" panose="02020603050405020304" pitchFamily="18" charset="0"/>
                <a:ea typeface="楷体_GB2312" pitchFamily="49" charset="-122"/>
              </a:rPr>
              <a:t>)</a:t>
            </a:r>
            <a:r>
              <a:rPr kumimoji="1" lang="zh-CN" altLang="en-US" sz="2000" b="1">
                <a:solidFill>
                  <a:srgbClr val="0000CC"/>
                </a:solidFill>
                <a:latin typeface="Times New Roman" panose="02020603050405020304" pitchFamily="18" charset="0"/>
                <a:ea typeface="楷体_GB2312" pitchFamily="49" charset="-122"/>
              </a:rPr>
              <a:t>和</a:t>
            </a:r>
            <a:r>
              <a:rPr kumimoji="1" lang="en-US" altLang="zh-CN" sz="2000" b="1">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x</a:t>
            </a:r>
            <a:r>
              <a:rPr kumimoji="1" lang="en-US" altLang="zh-CN" sz="2000" b="1" i="1" baseline="-25000">
                <a:solidFill>
                  <a:srgbClr val="0000CC"/>
                </a:solidFill>
                <a:latin typeface="Times New Roman" panose="02020603050405020304" pitchFamily="18" charset="0"/>
                <a:ea typeface="楷体_GB2312" pitchFamily="49" charset="-122"/>
              </a:rPr>
              <a:t>j</a:t>
            </a:r>
            <a:r>
              <a:rPr kumimoji="1" lang="zh-CN" altLang="en-US" sz="2000" b="1" i="1" baseline="-25000">
                <a:solidFill>
                  <a:srgbClr val="0000CC"/>
                </a:solidFill>
                <a:latin typeface="Times New Roman" panose="02020603050405020304" pitchFamily="18" charset="0"/>
                <a:ea typeface="楷体_GB2312" pitchFamily="49" charset="-122"/>
              </a:rPr>
              <a:t>，</a:t>
            </a:r>
            <a:r>
              <a:rPr kumimoji="1" lang="en-US" altLang="zh-CN" sz="2000" b="1" i="1">
                <a:solidFill>
                  <a:srgbClr val="0000CC"/>
                </a:solidFill>
                <a:latin typeface="Times New Roman" panose="02020603050405020304" pitchFamily="18" charset="0"/>
                <a:ea typeface="楷体_GB2312" pitchFamily="49" charset="-122"/>
              </a:rPr>
              <a:t>y</a:t>
            </a:r>
            <a:r>
              <a:rPr kumimoji="1" lang="en-US" altLang="zh-CN" sz="2000" b="1" i="1" baseline="-25000">
                <a:solidFill>
                  <a:srgbClr val="0000CC"/>
                </a:solidFill>
                <a:latin typeface="Times New Roman" panose="02020603050405020304" pitchFamily="18" charset="0"/>
                <a:ea typeface="楷体_GB2312" pitchFamily="49" charset="-122"/>
              </a:rPr>
              <a:t>j</a:t>
            </a:r>
            <a:r>
              <a:rPr kumimoji="1" lang="en-US" altLang="zh-CN" sz="2000" b="1">
                <a:solidFill>
                  <a:srgbClr val="0000CC"/>
                </a:solidFill>
                <a:latin typeface="Times New Roman" panose="02020603050405020304" pitchFamily="18" charset="0"/>
                <a:ea typeface="楷体_GB2312" pitchFamily="49" charset="-122"/>
              </a:rPr>
              <a:t>)</a:t>
            </a:r>
            <a:r>
              <a:rPr kumimoji="1" lang="zh-CN" altLang="en-US" sz="2000" b="1">
                <a:solidFill>
                  <a:srgbClr val="0000CC"/>
                </a:solidFill>
                <a:latin typeface="Times New Roman" panose="02020603050405020304" pitchFamily="18" charset="0"/>
                <a:ea typeface="楷体_GB2312" pitchFamily="49" charset="-122"/>
              </a:rPr>
              <a:t>的直线的斜率和截距。</a:t>
            </a:r>
          </a:p>
        </p:txBody>
      </p:sp>
      <p:sp>
        <p:nvSpPr>
          <p:cNvPr id="317449" name="Text Box 9"/>
          <p:cNvSpPr txBox="1">
            <a:spLocks noChangeArrowheads="1"/>
          </p:cNvSpPr>
          <p:nvPr/>
        </p:nvSpPr>
        <p:spPr bwMode="auto">
          <a:xfrm>
            <a:off x="835024" y="1497013"/>
            <a:ext cx="841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(a)</a:t>
            </a:r>
          </a:p>
        </p:txBody>
      </p:sp>
      <p:sp>
        <p:nvSpPr>
          <p:cNvPr id="317450" name="Text Box 10"/>
          <p:cNvSpPr txBox="1">
            <a:spLocks noChangeArrowheads="1"/>
          </p:cNvSpPr>
          <p:nvPr/>
        </p:nvSpPr>
        <p:spPr bwMode="auto">
          <a:xfrm>
            <a:off x="3641724" y="1497013"/>
            <a:ext cx="854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(b)</a:t>
            </a:r>
          </a:p>
        </p:txBody>
      </p:sp>
      <p:sp>
        <p:nvSpPr>
          <p:cNvPr id="317451" name="Rectangle 11"/>
          <p:cNvSpPr>
            <a:spLocks noChangeArrowheads="1"/>
          </p:cNvSpPr>
          <p:nvPr/>
        </p:nvSpPr>
        <p:spPr bwMode="auto">
          <a:xfrm>
            <a:off x="2524125" y="4429125"/>
            <a:ext cx="362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 </a:t>
            </a:r>
            <a:r>
              <a:rPr lang="en-US" altLang="zh-CN"/>
              <a:t>10.19 (a)xy </a:t>
            </a:r>
            <a:r>
              <a:rPr lang="zh-CN" altLang="en-US"/>
              <a:t>平面；</a:t>
            </a:r>
            <a:r>
              <a:rPr lang="en-US" altLang="zh-CN"/>
              <a:t>(b)</a:t>
            </a:r>
            <a:r>
              <a:rPr lang="zh-CN" altLang="en-US"/>
              <a:t>参数空间 </a:t>
            </a:r>
          </a:p>
        </p:txBody>
      </p:sp>
      <p:sp useBgFill="1">
        <p:nvSpPr>
          <p:cNvPr id="317452" name="Text Box 12"/>
          <p:cNvSpPr txBox="1">
            <a:spLocks noChangeArrowheads="1"/>
          </p:cNvSpPr>
          <p:nvPr/>
        </p:nvSpPr>
        <p:spPr bwMode="auto">
          <a:xfrm>
            <a:off x="7150100" y="1863725"/>
            <a:ext cx="1350963" cy="24812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42474413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6"/>
          <p:cNvSpPr>
            <a:spLocks noGrp="1"/>
          </p:cNvSpPr>
          <p:nvPr>
            <p:ph type="sldNum" sz="quarter" idx="12"/>
          </p:nvPr>
        </p:nvSpPr>
        <p:spPr/>
        <p:txBody>
          <a:bodyPr/>
          <a:lstStyle/>
          <a:p>
            <a:fld id="{51DF62A8-8844-452C-9B28-D3D5EEF632BD}" type="slidenum">
              <a:rPr lang="zh-CN" altLang="en-US"/>
              <a:pPr/>
              <a:t>36</a:t>
            </a:fld>
            <a:endParaRPr lang="en-US" altLang="zh-CN"/>
          </a:p>
        </p:txBody>
      </p:sp>
      <p:graphicFrame>
        <p:nvGraphicFramePr>
          <p:cNvPr id="417794" name="Object 2"/>
          <p:cNvGraphicFramePr>
            <a:graphicFrameLocks noChangeAspect="1"/>
          </p:cNvGraphicFramePr>
          <p:nvPr/>
        </p:nvGraphicFramePr>
        <p:xfrm>
          <a:off x="4779963" y="1906588"/>
          <a:ext cx="4284662" cy="4259262"/>
        </p:xfrm>
        <a:graphic>
          <a:graphicData uri="http://schemas.openxmlformats.org/presentationml/2006/ole">
            <mc:AlternateContent xmlns:mc="http://schemas.openxmlformats.org/markup-compatibility/2006">
              <mc:Choice xmlns:v="urn:schemas-microsoft-com:vml" Requires="v">
                <p:oleObj spid="_x0000_s9236" name="Bitmap Image" r:id="rId3" imgW="3266667" imgH="3247619" progId="Paint.Picture">
                  <p:embed/>
                </p:oleObj>
              </mc:Choice>
              <mc:Fallback>
                <p:oleObj name="Bitmap Image" r:id="rId3" imgW="3266667" imgH="324761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963" y="1906588"/>
                        <a:ext cx="4284662" cy="425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7796" name="Rectangle 4"/>
          <p:cNvSpPr>
            <a:spLocks noGrp="1" noRot="1" noChangeArrowheads="1"/>
          </p:cNvSpPr>
          <p:nvPr>
            <p:ph type="body" sz="half" idx="1"/>
          </p:nvPr>
        </p:nvSpPr>
        <p:spPr>
          <a:xfrm>
            <a:off x="0" y="2017713"/>
            <a:ext cx="4859338" cy="3633787"/>
          </a:xfrm>
        </p:spPr>
        <p:txBody>
          <a:bodyPr/>
          <a:lstStyle/>
          <a:p>
            <a:r>
              <a:rPr lang="zh-CN" altLang="en-US" sz="2400" dirty="0"/>
              <a:t>将参数空间分割为累加器单元。</a:t>
            </a:r>
            <a:endParaRPr lang="en-US" altLang="zh-CN" sz="2400" dirty="0"/>
          </a:p>
          <a:p>
            <a:r>
              <a:rPr lang="en-US" altLang="zh-CN" sz="2400" dirty="0"/>
              <a:t>(</a:t>
            </a:r>
            <a:r>
              <a:rPr lang="en-US" altLang="zh-CN" sz="2400" dirty="0" err="1"/>
              <a:t>a</a:t>
            </a:r>
            <a:r>
              <a:rPr lang="en-US" altLang="zh-CN" sz="2400" baseline="-25000" dirty="0" err="1"/>
              <a:t>max</a:t>
            </a:r>
            <a:r>
              <a:rPr lang="en-US" altLang="zh-CN" sz="2400" dirty="0"/>
              <a:t>, </a:t>
            </a:r>
            <a:r>
              <a:rPr lang="en-US" altLang="zh-CN" sz="2400" dirty="0" err="1"/>
              <a:t>a</a:t>
            </a:r>
            <a:r>
              <a:rPr lang="en-US" altLang="zh-CN" sz="2400" baseline="-25000" dirty="0" err="1"/>
              <a:t>min</a:t>
            </a:r>
            <a:r>
              <a:rPr lang="en-US" altLang="zh-CN" sz="2400" dirty="0"/>
              <a:t>) </a:t>
            </a:r>
            <a:r>
              <a:rPr lang="zh-CN" altLang="en-US" sz="2400" dirty="0"/>
              <a:t>和 </a:t>
            </a:r>
            <a:r>
              <a:rPr lang="en-US" altLang="zh-CN" sz="2400" dirty="0"/>
              <a:t>(</a:t>
            </a:r>
            <a:r>
              <a:rPr lang="en-US" altLang="zh-CN" sz="2400" dirty="0" err="1"/>
              <a:t>b</a:t>
            </a:r>
            <a:r>
              <a:rPr lang="en-US" altLang="zh-CN" sz="2400" baseline="-25000" dirty="0" err="1"/>
              <a:t>max</a:t>
            </a:r>
            <a:r>
              <a:rPr lang="en-US" altLang="zh-CN" sz="2400" dirty="0"/>
              <a:t>, </a:t>
            </a:r>
            <a:r>
              <a:rPr lang="en-US" altLang="zh-CN" sz="2400" dirty="0" err="1"/>
              <a:t>b</a:t>
            </a:r>
            <a:r>
              <a:rPr lang="en-US" altLang="zh-CN" sz="2400" baseline="-25000" dirty="0" err="1"/>
              <a:t>min</a:t>
            </a:r>
            <a:r>
              <a:rPr lang="en-US" altLang="zh-CN" sz="2400" dirty="0"/>
              <a:t>) </a:t>
            </a:r>
            <a:r>
              <a:rPr lang="zh-CN" altLang="en-US" sz="2400" dirty="0"/>
              <a:t>分别为斜率和截距值期望的范围。</a:t>
            </a:r>
            <a:endParaRPr lang="en-US" altLang="zh-CN" sz="2400" dirty="0"/>
          </a:p>
          <a:p>
            <a:r>
              <a:rPr lang="zh-CN" altLang="en-US" sz="2400" dirty="0"/>
              <a:t>所有单元被初始化为零。</a:t>
            </a:r>
            <a:endParaRPr lang="en-US" altLang="zh-CN" sz="2400" dirty="0"/>
          </a:p>
          <a:p>
            <a:r>
              <a:rPr lang="zh-CN" altLang="en-US" sz="2400" dirty="0"/>
              <a:t>如果一个</a:t>
            </a:r>
            <a:r>
              <a:rPr lang="en-US" altLang="zh-CN" sz="2400" dirty="0"/>
              <a:t> </a:t>
            </a:r>
            <a:r>
              <a:rPr lang="en-US" altLang="zh-CN" sz="2400" dirty="0" err="1"/>
              <a:t>a</a:t>
            </a:r>
            <a:r>
              <a:rPr lang="en-US" altLang="zh-CN" sz="2400" baseline="-25000" dirty="0" err="1"/>
              <a:t>p</a:t>
            </a:r>
            <a:r>
              <a:rPr lang="zh-CN" altLang="en-US" sz="2400" dirty="0"/>
              <a:t>值得到解</a:t>
            </a:r>
            <a:r>
              <a:rPr lang="en-US" altLang="zh-CN" sz="2400" dirty="0" err="1"/>
              <a:t>b</a:t>
            </a:r>
            <a:r>
              <a:rPr lang="en-US" altLang="zh-CN" sz="2400" baseline="-25000" dirty="0" err="1"/>
              <a:t>q</a:t>
            </a:r>
            <a:r>
              <a:rPr lang="en-US" altLang="zh-CN" sz="2400" dirty="0"/>
              <a:t> </a:t>
            </a:r>
            <a:r>
              <a:rPr lang="zh-CN" altLang="en-US" sz="2400" dirty="0"/>
              <a:t>，则</a:t>
            </a:r>
            <a:r>
              <a:rPr lang="en-US" altLang="zh-CN" sz="2400" dirty="0"/>
              <a:t>A(</a:t>
            </a:r>
            <a:r>
              <a:rPr lang="en-US" altLang="zh-CN" sz="2400" dirty="0" err="1"/>
              <a:t>p,q</a:t>
            </a:r>
            <a:r>
              <a:rPr lang="en-US" altLang="zh-CN" sz="2400" dirty="0"/>
              <a:t>) = A(</a:t>
            </a:r>
            <a:r>
              <a:rPr lang="en-US" altLang="zh-CN" sz="2400" dirty="0" err="1"/>
              <a:t>p,q</a:t>
            </a:r>
            <a:r>
              <a:rPr lang="en-US" altLang="zh-CN" sz="2400" dirty="0"/>
              <a:t>)+1</a:t>
            </a:r>
          </a:p>
        </p:txBody>
      </p:sp>
      <p:sp>
        <p:nvSpPr>
          <p:cNvPr id="417797" name="Text Box 5"/>
          <p:cNvSpPr txBox="1">
            <a:spLocks noChangeArrowheads="1"/>
          </p:cNvSpPr>
          <p:nvPr/>
        </p:nvSpPr>
        <p:spPr bwMode="auto">
          <a:xfrm>
            <a:off x="250825" y="3357563"/>
            <a:ext cx="184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400">
              <a:latin typeface="Tahoma" panose="020B0604030504040204" pitchFamily="34" charset="0"/>
              <a:cs typeface="Angsana New" pitchFamily="18" charset="-34"/>
            </a:endParaRPr>
          </a:p>
          <a:p>
            <a:endParaRPr lang="th-TH" sz="2400">
              <a:latin typeface="Tahoma" panose="020B0604030504040204" pitchFamily="34" charset="0"/>
              <a:cs typeface="Angsana New" pitchFamily="18" charset="-34"/>
            </a:endParaRPr>
          </a:p>
        </p:txBody>
      </p:sp>
      <p:sp>
        <p:nvSpPr>
          <p:cNvPr id="417798" name="Text Box 6"/>
          <p:cNvSpPr txBox="1">
            <a:spLocks noChangeArrowheads="1"/>
          </p:cNvSpPr>
          <p:nvPr/>
        </p:nvSpPr>
        <p:spPr bwMode="auto">
          <a:xfrm>
            <a:off x="5940425" y="5683250"/>
            <a:ext cx="1939925"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latin typeface="Tahoma" panose="020B0604030504040204" pitchFamily="34" charset="0"/>
                <a:cs typeface="Angsana New" pitchFamily="18" charset="-34"/>
              </a:rPr>
              <a:t>b = - ax</a:t>
            </a:r>
            <a:r>
              <a:rPr lang="en-US" altLang="zh-CN" sz="2400" baseline="-25000">
                <a:latin typeface="Tahoma" panose="020B0604030504040204" pitchFamily="34" charset="0"/>
                <a:cs typeface="Angsana New" pitchFamily="18" charset="-34"/>
              </a:rPr>
              <a:t>i</a:t>
            </a:r>
            <a:r>
              <a:rPr lang="en-US" altLang="zh-CN" sz="2400">
                <a:latin typeface="Tahoma" panose="020B0604030504040204" pitchFamily="34" charset="0"/>
                <a:cs typeface="Angsana New" pitchFamily="18" charset="-34"/>
              </a:rPr>
              <a:t> + y</a:t>
            </a:r>
            <a:r>
              <a:rPr lang="en-US" altLang="zh-CN" sz="2400" baseline="-25000">
                <a:latin typeface="Tahoma" panose="020B0604030504040204" pitchFamily="34" charset="0"/>
                <a:cs typeface="Angsana New" pitchFamily="18" charset="-34"/>
              </a:rPr>
              <a:t>i</a:t>
            </a:r>
            <a:endParaRPr lang="th-TH" sz="2400" baseline="-25000">
              <a:latin typeface="Tahoma" panose="020B0604030504040204" pitchFamily="34" charset="0"/>
              <a:cs typeface="Angsana New" pitchFamily="18" charset="-34"/>
            </a:endParaRPr>
          </a:p>
        </p:txBody>
      </p:sp>
      <p:sp>
        <p:nvSpPr>
          <p:cNvPr id="417800" name="Rectangle 8"/>
          <p:cNvSpPr>
            <a:spLocks noChangeArrowheads="1"/>
          </p:cNvSpPr>
          <p:nvPr/>
        </p:nvSpPr>
        <p:spPr bwMode="auto">
          <a:xfrm>
            <a:off x="3105150" y="779463"/>
            <a:ext cx="3844925"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b="1">
                <a:solidFill>
                  <a:schemeClr val="bg1"/>
                </a:solidFill>
                <a:ea typeface="华文行楷" panose="02010800040101010101" pitchFamily="2" charset="-122"/>
              </a:rPr>
              <a:t>Hough </a:t>
            </a:r>
            <a:r>
              <a:rPr kumimoji="1" lang="zh-CN" altLang="en-US" sz="4000" b="1">
                <a:solidFill>
                  <a:schemeClr val="bg1"/>
                </a:solidFill>
                <a:ea typeface="华文行楷" panose="02010800040101010101" pitchFamily="2" charset="-122"/>
              </a:rPr>
              <a:t>变换 </a:t>
            </a:r>
          </a:p>
        </p:txBody>
      </p:sp>
      <p:sp>
        <p:nvSpPr>
          <p:cNvPr id="417801" name="Rectangle 9"/>
          <p:cNvSpPr>
            <a:spLocks noChangeArrowheads="1"/>
          </p:cNvSpPr>
          <p:nvPr/>
        </p:nvSpPr>
        <p:spPr bwMode="auto">
          <a:xfrm>
            <a:off x="2647950" y="6211888"/>
            <a:ext cx="4933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a:t>
            </a:r>
            <a:r>
              <a:rPr lang="en-US" altLang="zh-CN"/>
              <a:t>10.20 </a:t>
            </a:r>
            <a:r>
              <a:rPr lang="zh-CN" altLang="en-US"/>
              <a:t>用于霍夫变换的参数平面的进一步分割</a:t>
            </a:r>
          </a:p>
        </p:txBody>
      </p:sp>
    </p:spTree>
    <p:extLst>
      <p:ext uri="{BB962C8B-B14F-4D97-AF65-F5344CB8AC3E}">
        <p14:creationId xmlns:p14="http://schemas.microsoft.com/office/powerpoint/2010/main" val="366027443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6"/>
          <p:cNvSpPr>
            <a:spLocks noGrp="1"/>
          </p:cNvSpPr>
          <p:nvPr>
            <p:ph type="sldNum" sz="quarter" idx="12"/>
          </p:nvPr>
        </p:nvSpPr>
        <p:spPr/>
        <p:txBody>
          <a:bodyPr/>
          <a:lstStyle/>
          <a:p>
            <a:fld id="{5448F357-6B88-4BAE-B507-309598EC8F9D}" type="slidenum">
              <a:rPr lang="zh-CN" altLang="en-US"/>
              <a:pPr/>
              <a:t>37</a:t>
            </a:fld>
            <a:endParaRPr lang="en-US" altLang="zh-CN"/>
          </a:p>
        </p:txBody>
      </p:sp>
      <p:sp>
        <p:nvSpPr>
          <p:cNvPr id="418819" name="Rectangle 3"/>
          <p:cNvSpPr>
            <a:spLocks noGrp="1" noRot="1" noChangeArrowheads="1"/>
          </p:cNvSpPr>
          <p:nvPr>
            <p:ph type="body" sz="half" idx="2"/>
          </p:nvPr>
        </p:nvSpPr>
        <p:spPr>
          <a:xfrm>
            <a:off x="1090613" y="5919788"/>
            <a:ext cx="8053387" cy="276225"/>
          </a:xfrm>
        </p:spPr>
        <p:txBody>
          <a:bodyPr/>
          <a:lstStyle/>
          <a:p>
            <a:pPr>
              <a:lnSpc>
                <a:spcPct val="80000"/>
              </a:lnSpc>
              <a:buFont typeface="Wingdings" panose="05000000000000000000" pitchFamily="2" charset="2"/>
              <a:buNone/>
            </a:pPr>
            <a:r>
              <a:rPr lang="zh-CN" altLang="en-US" sz="1800">
                <a:sym typeface="Symbol" panose="05050102010706020507" pitchFamily="18" charset="2"/>
              </a:rPr>
              <a:t>图 </a:t>
            </a:r>
            <a:r>
              <a:rPr lang="en-US" altLang="zh-CN" sz="1800">
                <a:sym typeface="Symbol" panose="05050102010706020507" pitchFamily="18" charset="2"/>
              </a:rPr>
              <a:t>10.21 (a)</a:t>
            </a:r>
            <a:r>
              <a:rPr lang="zh-CN" altLang="en-US" sz="1800">
                <a:sym typeface="Symbol" panose="05050102010706020507" pitchFamily="18" charset="2"/>
              </a:rPr>
              <a:t>直线的标准式；  </a:t>
            </a:r>
            <a:r>
              <a:rPr lang="en-US" altLang="zh-CN" sz="1800">
                <a:sym typeface="Symbol" panose="05050102010706020507" pitchFamily="18" charset="2"/>
              </a:rPr>
              <a:t>(b)</a:t>
            </a:r>
            <a:r>
              <a:rPr lang="zh-CN" altLang="en-US" sz="1800">
                <a:sym typeface="Symbol" panose="05050102010706020507" pitchFamily="18" charset="2"/>
              </a:rPr>
              <a:t>将</a:t>
            </a:r>
            <a:r>
              <a:rPr lang="th-TH" sz="1800">
                <a:cs typeface="Angsana New" pitchFamily="18" charset="-34"/>
                <a:sym typeface="Symbol" panose="05050102010706020507" pitchFamily="18" charset="2"/>
              </a:rPr>
              <a:t></a:t>
            </a:r>
            <a:r>
              <a:rPr lang="zh-CN" altLang="en-US" sz="1800">
                <a:cs typeface="Angsana New" pitchFamily="18" charset="-34"/>
                <a:sym typeface="Symbol" panose="05050102010706020507" pitchFamily="18" charset="2"/>
              </a:rPr>
              <a:t>平面细分为不同单元</a:t>
            </a:r>
            <a:endParaRPr lang="zh-CN" altLang="th-TH" sz="1800">
              <a:cs typeface="Angsana New" pitchFamily="18" charset="-34"/>
              <a:sym typeface="Symbol" panose="05050102010706020507" pitchFamily="18" charset="2"/>
            </a:endParaRPr>
          </a:p>
        </p:txBody>
      </p:sp>
      <p:sp>
        <p:nvSpPr>
          <p:cNvPr id="418824" name="Text Box 8"/>
          <p:cNvSpPr txBox="1">
            <a:spLocks noChangeArrowheads="1"/>
          </p:cNvSpPr>
          <p:nvPr/>
        </p:nvSpPr>
        <p:spPr bwMode="auto">
          <a:xfrm>
            <a:off x="4202113" y="4533900"/>
            <a:ext cx="47767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Symbol" panose="05050102010706020507" pitchFamily="18" charset="2"/>
              <a:buChar char="q"/>
            </a:pPr>
            <a:r>
              <a:rPr lang="zh-CN" altLang="en-US" b="1">
                <a:latin typeface="宋体" panose="02010600030101010101" pitchFamily="2" charset="-122"/>
                <a:cs typeface="Angsana New" pitchFamily="18" charset="-34"/>
                <a:sym typeface="Symbol" panose="05050102010706020507" pitchFamily="18" charset="2"/>
              </a:rPr>
              <a:t>的取值范围为</a:t>
            </a:r>
            <a:r>
              <a:rPr lang="en-US" altLang="zh-CN" b="1">
                <a:latin typeface="宋体" panose="02010600030101010101" pitchFamily="2" charset="-122"/>
                <a:cs typeface="Angsana New" pitchFamily="18" charset="-34"/>
                <a:sym typeface="Symbol" panose="05050102010706020507" pitchFamily="18" charset="2"/>
              </a:rPr>
              <a:t>(-90</a:t>
            </a:r>
            <a:r>
              <a:rPr lang="th-TH" b="1">
                <a:latin typeface="宋体" panose="02010600030101010101" pitchFamily="2" charset="-122"/>
                <a:cs typeface="Angsana New" pitchFamily="18" charset="-34"/>
                <a:sym typeface="Symbol" panose="05050102010706020507" pitchFamily="18" charset="2"/>
              </a:rPr>
              <a:t></a:t>
            </a:r>
            <a:r>
              <a:rPr lang="en-US" altLang="zh-CN" b="1">
                <a:latin typeface="宋体" panose="02010600030101010101" pitchFamily="2" charset="-122"/>
                <a:cs typeface="Angsana New" pitchFamily="18" charset="-34"/>
                <a:sym typeface="Symbol" panose="05050102010706020507" pitchFamily="18" charset="2"/>
              </a:rPr>
              <a:t>,</a:t>
            </a:r>
            <a:r>
              <a:rPr lang="zh-CN" altLang="th-TH" b="1">
                <a:latin typeface="宋体" panose="02010600030101010101" pitchFamily="2" charset="-122"/>
                <a:cs typeface="Angsana New" pitchFamily="18" charset="-34"/>
                <a:sym typeface="Symbol" panose="05050102010706020507" pitchFamily="18" charset="2"/>
              </a:rPr>
              <a:t> </a:t>
            </a:r>
            <a:r>
              <a:rPr lang="en-US" altLang="zh-CN" b="1">
                <a:latin typeface="宋体" panose="02010600030101010101" pitchFamily="2" charset="-122"/>
                <a:sym typeface="Symbol" panose="05050102010706020507" pitchFamily="18" charset="2"/>
              </a:rPr>
              <a:t>+90</a:t>
            </a:r>
            <a:r>
              <a:rPr lang="th-TH" b="1">
                <a:latin typeface="宋体" panose="02010600030101010101" pitchFamily="2" charset="-122"/>
                <a:sym typeface="Symbol" panose="05050102010706020507" pitchFamily="18" charset="2"/>
              </a:rPr>
              <a:t></a:t>
            </a:r>
            <a:r>
              <a:rPr lang="en-US" altLang="zh-CN" b="1">
                <a:latin typeface="宋体" panose="02010600030101010101" pitchFamily="2" charset="-122"/>
                <a:sym typeface="Symbol" panose="05050102010706020507" pitchFamily="18" charset="2"/>
              </a:rPr>
              <a:t>)</a:t>
            </a:r>
            <a:r>
              <a:rPr lang="zh-CN" altLang="en-US" b="1">
                <a:latin typeface="宋体" panose="02010600030101010101" pitchFamily="2" charset="-122"/>
                <a:cs typeface="Angsana New" pitchFamily="18" charset="-34"/>
                <a:sym typeface="Symbol" panose="05050102010706020507" pitchFamily="18" charset="2"/>
              </a:rPr>
              <a:t>，以</a:t>
            </a:r>
            <a:r>
              <a:rPr lang="en-US" altLang="zh-CN" b="1">
                <a:latin typeface="宋体" panose="02010600030101010101" pitchFamily="2" charset="-122"/>
                <a:cs typeface="Angsana New" pitchFamily="18" charset="-34"/>
                <a:sym typeface="Symbol" panose="05050102010706020507" pitchFamily="18" charset="2"/>
              </a:rPr>
              <a:t>x</a:t>
            </a:r>
            <a:r>
              <a:rPr lang="zh-CN" altLang="en-US" b="1">
                <a:latin typeface="宋体" panose="02010600030101010101" pitchFamily="2" charset="-122"/>
                <a:cs typeface="Angsana New" pitchFamily="18" charset="-34"/>
                <a:sym typeface="Symbol" panose="05050102010706020507" pitchFamily="18" charset="2"/>
              </a:rPr>
              <a:t>轴为基准。</a:t>
            </a:r>
            <a:endParaRPr lang="en-US" altLang="zh-CN" b="1">
              <a:latin typeface="宋体" panose="02010600030101010101" pitchFamily="2" charset="-122"/>
              <a:cs typeface="Angsana New" pitchFamily="18" charset="-34"/>
              <a:sym typeface="Symbol" panose="05050102010706020507" pitchFamily="18" charset="2"/>
            </a:endParaRPr>
          </a:p>
        </p:txBody>
      </p:sp>
      <p:sp>
        <p:nvSpPr>
          <p:cNvPr id="418825" name="Rectangle 9"/>
          <p:cNvSpPr>
            <a:spLocks noChangeArrowheads="1"/>
          </p:cNvSpPr>
          <p:nvPr/>
        </p:nvSpPr>
        <p:spPr bwMode="auto">
          <a:xfrm>
            <a:off x="2978150" y="690563"/>
            <a:ext cx="3844925"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th-TH" sz="4000">
                <a:solidFill>
                  <a:schemeClr val="bg1"/>
                </a:solidFill>
                <a:latin typeface="Tahoma" panose="020B0604030504040204" pitchFamily="34" charset="0"/>
                <a:ea typeface="华文行楷" panose="02010800040101010101" pitchFamily="2" charset="-122"/>
                <a:cs typeface="Tahoma" panose="020B0604030504040204" pitchFamily="34" charset="0"/>
                <a:sym typeface="Symbol" panose="05050102010706020507" pitchFamily="18" charset="2"/>
              </a:rPr>
              <a:t></a:t>
            </a:r>
            <a:r>
              <a:rPr lang="zh-CN" altLang="en-US" sz="4000">
                <a:solidFill>
                  <a:schemeClr val="bg1"/>
                </a:solidFill>
                <a:latin typeface="Tahoma" panose="020B0604030504040204" pitchFamily="34" charset="0"/>
                <a:ea typeface="华文行楷" panose="02010800040101010101" pitchFamily="2" charset="-122"/>
                <a:cs typeface="Tahoma" panose="020B0604030504040204" pitchFamily="34" charset="0"/>
                <a:sym typeface="Symbol" panose="05050102010706020507" pitchFamily="18" charset="2"/>
              </a:rPr>
              <a:t>平面</a:t>
            </a:r>
          </a:p>
        </p:txBody>
      </p:sp>
      <p:grpSp>
        <p:nvGrpSpPr>
          <p:cNvPr id="418828" name="Group 12"/>
          <p:cNvGrpSpPr>
            <a:grpSpLocks/>
          </p:cNvGrpSpPr>
          <p:nvPr/>
        </p:nvGrpSpPr>
        <p:grpSpPr bwMode="auto">
          <a:xfrm>
            <a:off x="276225" y="2335213"/>
            <a:ext cx="8428038" cy="3228975"/>
            <a:chOff x="174" y="1151"/>
            <a:chExt cx="5309" cy="2034"/>
          </a:xfrm>
        </p:grpSpPr>
        <p:grpSp>
          <p:nvGrpSpPr>
            <p:cNvPr id="418820" name="Group 4"/>
            <p:cNvGrpSpPr>
              <a:grpSpLocks/>
            </p:cNvGrpSpPr>
            <p:nvPr/>
          </p:nvGrpSpPr>
          <p:grpSpPr bwMode="auto">
            <a:xfrm>
              <a:off x="239" y="1218"/>
              <a:ext cx="5244" cy="1967"/>
              <a:chOff x="239" y="1162"/>
              <a:chExt cx="5244" cy="1967"/>
            </a:xfrm>
          </p:grpSpPr>
          <p:pic>
            <p:nvPicPr>
              <p:cNvPr id="418821" name="Picture 5"/>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239" y="1162"/>
                <a:ext cx="5244" cy="1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8822" name="Text Box 6"/>
              <p:cNvSpPr txBox="1">
                <a:spLocks noChangeArrowheads="1"/>
              </p:cNvSpPr>
              <p:nvPr/>
            </p:nvSpPr>
            <p:spPr bwMode="auto">
              <a:xfrm>
                <a:off x="521" y="2478"/>
                <a:ext cx="1768"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Tahoma" panose="020B0604030504040204" pitchFamily="34" charset="0"/>
                    <a:cs typeface="Angsana New" pitchFamily="18" charset="-34"/>
                  </a:rPr>
                  <a:t>x cos </a:t>
                </a:r>
                <a:r>
                  <a:rPr lang="en-US" altLang="zh-CN" sz="2400">
                    <a:latin typeface="Tahoma" panose="020B0604030504040204" pitchFamily="34" charset="0"/>
                    <a:cs typeface="Angsana New" pitchFamily="18" charset="-34"/>
                    <a:sym typeface="Symbol" panose="05050102010706020507" pitchFamily="18" charset="2"/>
                  </a:rPr>
                  <a:t></a:t>
                </a:r>
                <a:r>
                  <a:rPr lang="en-US" altLang="zh-CN" sz="2400">
                    <a:latin typeface="Tahoma" panose="020B0604030504040204" pitchFamily="34" charset="0"/>
                    <a:cs typeface="Angsana New" pitchFamily="18" charset="-34"/>
                  </a:rPr>
                  <a:t>+ y sin </a:t>
                </a:r>
                <a:r>
                  <a:rPr lang="en-US" altLang="zh-CN" sz="2400">
                    <a:latin typeface="Tahoma" panose="020B0604030504040204" pitchFamily="34" charset="0"/>
                    <a:cs typeface="Angsana New" pitchFamily="18" charset="-34"/>
                    <a:sym typeface="Symbol" panose="05050102010706020507" pitchFamily="18" charset="2"/>
                  </a:rPr>
                  <a:t></a:t>
                </a:r>
                <a:r>
                  <a:rPr lang="en-US" altLang="zh-CN" sz="2400">
                    <a:latin typeface="Tahoma" panose="020B0604030504040204" pitchFamily="34" charset="0"/>
                    <a:cs typeface="Angsana New" pitchFamily="18" charset="-34"/>
                  </a:rPr>
                  <a:t>= </a:t>
                </a:r>
                <a:r>
                  <a:rPr lang="en-US" altLang="zh-CN" sz="2400">
                    <a:latin typeface="Tahoma" panose="020B0604030504040204" pitchFamily="34" charset="0"/>
                    <a:cs typeface="Angsana New" pitchFamily="18" charset="-34"/>
                    <a:sym typeface="Symbol" panose="05050102010706020507" pitchFamily="18" charset="2"/>
                  </a:rPr>
                  <a:t></a:t>
                </a:r>
              </a:p>
            </p:txBody>
          </p:sp>
          <p:sp>
            <p:nvSpPr>
              <p:cNvPr id="418823" name="Text Box 7"/>
              <p:cNvSpPr txBox="1">
                <a:spLocks noChangeArrowheads="1"/>
              </p:cNvSpPr>
              <p:nvPr/>
            </p:nvSpPr>
            <p:spPr bwMode="auto">
              <a:xfrm>
                <a:off x="1247" y="1979"/>
                <a:ext cx="705" cy="288"/>
              </a:xfrm>
              <a:prstGeom prst="rect">
                <a:avLst/>
              </a:prstGeom>
              <a:solidFill>
                <a:srgbClr val="5A79D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h-TH" sz="2400">
                    <a:solidFill>
                      <a:srgbClr val="000000"/>
                    </a:solidFill>
                    <a:latin typeface="Tahoma" panose="020B0604030504040204" pitchFamily="34" charset="0"/>
                    <a:cs typeface="Angsana New" pitchFamily="18" charset="-34"/>
                    <a:sym typeface="Symbol" panose="05050102010706020507" pitchFamily="18" charset="2"/>
                  </a:rPr>
                  <a:t></a:t>
                </a:r>
                <a:r>
                  <a:rPr lang="zh-CN" altLang="en-US" sz="2400">
                    <a:solidFill>
                      <a:srgbClr val="000000"/>
                    </a:solidFill>
                    <a:latin typeface="Tahoma" panose="020B0604030504040204" pitchFamily="34" charset="0"/>
                    <a:cs typeface="Angsana New" pitchFamily="18" charset="-34"/>
                    <a:sym typeface="Symbol" panose="05050102010706020507" pitchFamily="18" charset="2"/>
                  </a:rPr>
                  <a:t>平面</a:t>
                </a:r>
                <a:endParaRPr lang="zh-CN" altLang="th-TH" sz="2400">
                  <a:solidFill>
                    <a:srgbClr val="000000"/>
                  </a:solidFill>
                  <a:latin typeface="Tahoma" panose="020B0604030504040204" pitchFamily="34" charset="0"/>
                  <a:cs typeface="Angsana New" pitchFamily="18" charset="-34"/>
                  <a:sym typeface="Symbol" panose="05050102010706020507" pitchFamily="18" charset="2"/>
                </a:endParaRPr>
              </a:p>
            </p:txBody>
          </p:sp>
        </p:grpSp>
        <p:sp>
          <p:nvSpPr>
            <p:cNvPr id="418826" name="Text Box 10"/>
            <p:cNvSpPr txBox="1">
              <a:spLocks noChangeArrowheads="1"/>
            </p:cNvSpPr>
            <p:nvPr/>
          </p:nvSpPr>
          <p:spPr bwMode="auto">
            <a:xfrm>
              <a:off x="174" y="1151"/>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(a)</a:t>
              </a:r>
            </a:p>
          </p:txBody>
        </p:sp>
        <p:sp>
          <p:nvSpPr>
            <p:cNvPr id="418827" name="Text Box 11"/>
            <p:cNvSpPr txBox="1">
              <a:spLocks noChangeArrowheads="1"/>
            </p:cNvSpPr>
            <p:nvPr/>
          </p:nvSpPr>
          <p:spPr bwMode="auto">
            <a:xfrm>
              <a:off x="2134" y="1157"/>
              <a:ext cx="3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square" anchor="b">
              <a:spAutoFit/>
              <a:flatTx/>
            </a:bodyPr>
            <a:lstStyle/>
            <a:p>
              <a:r>
                <a:rPr lang="en-US" altLang="zh-CN" dirty="0">
                  <a:solidFill>
                    <a:srgbClr val="000000"/>
                  </a:solidFill>
                </a:rPr>
                <a:t>(b)</a:t>
              </a:r>
            </a:p>
          </p:txBody>
        </p:sp>
      </p:grpSp>
      <p:sp useBgFill="1">
        <p:nvSpPr>
          <p:cNvPr id="418829" name="Text Box 13"/>
          <p:cNvSpPr txBox="1">
            <a:spLocks noChangeArrowheads="1"/>
          </p:cNvSpPr>
          <p:nvPr/>
        </p:nvSpPr>
        <p:spPr bwMode="auto">
          <a:xfrm>
            <a:off x="7239000" y="2701925"/>
            <a:ext cx="1668463" cy="29130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18830" name="Text Box 14"/>
          <p:cNvSpPr txBox="1">
            <a:spLocks noChangeArrowheads="1"/>
          </p:cNvSpPr>
          <p:nvPr/>
        </p:nvSpPr>
        <p:spPr bwMode="auto">
          <a:xfrm>
            <a:off x="885825" y="1684338"/>
            <a:ext cx="7578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solidFill>
                  <a:srgbClr val="000000"/>
                </a:solidFill>
              </a:rPr>
              <a:t>采用</a:t>
            </a:r>
            <a:r>
              <a:rPr lang="th-TH">
                <a:solidFill>
                  <a:srgbClr val="000000"/>
                </a:solidFill>
                <a:cs typeface="Angsana New" pitchFamily="18" charset="-34"/>
                <a:sym typeface="Symbol" panose="05050102010706020507" pitchFamily="18" charset="2"/>
              </a:rPr>
              <a:t></a:t>
            </a:r>
            <a:r>
              <a:rPr lang="zh-CN" altLang="en-US">
                <a:solidFill>
                  <a:srgbClr val="000000"/>
                </a:solidFill>
                <a:cs typeface="Angsana New" pitchFamily="18" charset="-34"/>
                <a:sym typeface="Symbol" panose="05050102010706020507" pitchFamily="18" charset="2"/>
              </a:rPr>
              <a:t>平面是为了解决，当直线</a:t>
            </a:r>
            <a:r>
              <a:rPr lang="en-US" altLang="zh-CN">
                <a:solidFill>
                  <a:srgbClr val="000000"/>
                </a:solidFill>
                <a:cs typeface="Angsana New" pitchFamily="18" charset="-34"/>
                <a:sym typeface="Symbol" panose="05050102010706020507" pitchFamily="18" charset="2"/>
              </a:rPr>
              <a:t>y=ax+b</a:t>
            </a:r>
            <a:r>
              <a:rPr lang="zh-CN" altLang="en-US">
                <a:solidFill>
                  <a:srgbClr val="000000"/>
                </a:solidFill>
                <a:cs typeface="Angsana New" pitchFamily="18" charset="-34"/>
                <a:sym typeface="Symbol" panose="05050102010706020507" pitchFamily="18" charset="2"/>
              </a:rPr>
              <a:t>垂直时，斜率接近无穷大的问题。</a:t>
            </a:r>
          </a:p>
        </p:txBody>
      </p:sp>
      <p:sp>
        <p:nvSpPr>
          <p:cNvPr id="418831" name="Line 15"/>
          <p:cNvSpPr>
            <a:spLocks noChangeShapeType="1"/>
          </p:cNvSpPr>
          <p:nvPr/>
        </p:nvSpPr>
        <p:spPr bwMode="auto">
          <a:xfrm>
            <a:off x="2514600" y="5257800"/>
            <a:ext cx="622300" cy="660400"/>
          </a:xfrm>
          <a:prstGeom prst="line">
            <a:avLst/>
          </a:prstGeom>
          <a:noFill/>
          <a:ln w="9525">
            <a:solidFill>
              <a:schemeClr val="tx1"/>
            </a:solidFill>
            <a:round/>
            <a:headEnd/>
            <a:tailEnd type="triangle" w="med" len="med"/>
          </a:ln>
          <a:effectLst/>
          <a:scene3d>
            <a:camera prst="legacyObliqueTopLeft"/>
            <a:lightRig rig="legacyFlat3" dir="r"/>
          </a:scene3d>
          <a:sp3d extrusionH="430200" prstMaterial="legacyMatte">
            <a:bevelT w="13500" h="13500" prst="angle"/>
            <a:bevelB w="13500" h="13500" prst="angle"/>
            <a:extrusionClr>
              <a:srgbClr val="FFFF00"/>
            </a:extrusionClr>
            <a:contourClr>
              <a:schemeClr val="tx1"/>
            </a:contour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p>
            <a:endParaRPr lang="zh-CN" altLang="en-US"/>
          </a:p>
        </p:txBody>
      </p:sp>
      <p:sp>
        <p:nvSpPr>
          <p:cNvPr id="2" name="文本框 1">
            <a:extLst>
              <a:ext uri="{FF2B5EF4-FFF2-40B4-BE49-F238E27FC236}">
                <a16:creationId xmlns:a16="http://schemas.microsoft.com/office/drawing/2014/main" id="{C7140861-EE7B-4C06-87ED-22E91FA9FB4E}"/>
              </a:ext>
            </a:extLst>
          </p:cNvPr>
          <p:cNvSpPr txBox="1"/>
          <p:nvPr/>
        </p:nvSpPr>
        <p:spPr>
          <a:xfrm>
            <a:off x="1295400" y="5105400"/>
            <a:ext cx="646331" cy="369332"/>
          </a:xfrm>
          <a:prstGeom prst="rect">
            <a:avLst/>
          </a:prstGeom>
          <a:noFill/>
        </p:spPr>
        <p:txBody>
          <a:bodyPr wrap="none" rtlCol="0">
            <a:spAutoFit/>
          </a:bodyPr>
          <a:lstStyle/>
          <a:p>
            <a:r>
              <a:rPr lang="zh-CN" altLang="en-US" dirty="0"/>
              <a:t>已证</a:t>
            </a:r>
          </a:p>
        </p:txBody>
      </p:sp>
    </p:spTree>
    <p:extLst>
      <p:ext uri="{BB962C8B-B14F-4D97-AF65-F5344CB8AC3E}">
        <p14:creationId xmlns:p14="http://schemas.microsoft.com/office/powerpoint/2010/main" val="26266652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AC72EE1A-4CCB-474E-943B-FD4E05DEC63F}" type="slidenum">
              <a:rPr lang="zh-CN" altLang="en-US"/>
              <a:pPr/>
              <a:t>38</a:t>
            </a:fld>
            <a:endParaRPr lang="en-US" altLang="zh-CN"/>
          </a:p>
        </p:txBody>
      </p:sp>
      <p:graphicFrame>
        <p:nvGraphicFramePr>
          <p:cNvPr id="419843" name="Object 3"/>
          <p:cNvGraphicFramePr>
            <a:graphicFrameLocks noChangeAspect="1"/>
          </p:cNvGraphicFramePr>
          <p:nvPr>
            <p:extLst>
              <p:ext uri="{D42A27DB-BD31-4B8C-83A1-F6EECF244321}">
                <p14:modId xmlns:p14="http://schemas.microsoft.com/office/powerpoint/2010/main" val="1719029944"/>
              </p:ext>
            </p:extLst>
          </p:nvPr>
        </p:nvGraphicFramePr>
        <p:xfrm>
          <a:off x="2111375" y="5456238"/>
          <a:ext cx="1787525" cy="550862"/>
        </p:xfrm>
        <a:graphic>
          <a:graphicData uri="http://schemas.openxmlformats.org/presentationml/2006/ole">
            <mc:AlternateContent xmlns:mc="http://schemas.openxmlformats.org/markup-compatibility/2006">
              <mc:Choice xmlns:v="urn:schemas-microsoft-com:vml" Requires="v">
                <p:oleObj spid="_x0000_s10260" name="公式" r:id="rId3" imgW="660240" imgH="203040" progId="Equation.3">
                  <p:embed/>
                </p:oleObj>
              </mc:Choice>
              <mc:Fallback>
                <p:oleObj name="公式" r:id="rId3" imgW="660240" imgH="203040" progId="Equation.3">
                  <p:embed/>
                  <p:pic>
                    <p:nvPicPr>
                      <p:cNvPr id="0" name=""/>
                      <p:cNvPicPr>
                        <a:picLocks noChangeAspect="1" noChangeArrowheads="1"/>
                      </p:cNvPicPr>
                      <p:nvPr/>
                    </p:nvPicPr>
                    <p:blipFill>
                      <a:blip r:embed="rId4"/>
                      <a:srcRect/>
                      <a:stretch>
                        <a:fillRect/>
                      </a:stretch>
                    </p:blipFill>
                    <p:spPr bwMode="auto">
                      <a:xfrm>
                        <a:off x="2111375" y="5456238"/>
                        <a:ext cx="178752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44" name="Text Box 4"/>
          <p:cNvSpPr txBox="1">
            <a:spLocks noChangeArrowheads="1"/>
          </p:cNvSpPr>
          <p:nvPr/>
        </p:nvSpPr>
        <p:spPr bwMode="auto">
          <a:xfrm>
            <a:off x="3867150" y="5562600"/>
            <a:ext cx="4197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latin typeface="Comic Sans MS" panose="030F0702030302020204" pitchFamily="66" charset="0"/>
                <a:cs typeface="Angsana New" pitchFamily="18" charset="-34"/>
              </a:rPr>
              <a:t>  </a:t>
            </a:r>
            <a:r>
              <a:rPr lang="zh-CN" altLang="en-US" sz="2000" dirty="0">
                <a:latin typeface="Comic Sans MS" panose="030F0702030302020204" pitchFamily="66" charset="0"/>
                <a:cs typeface="Angsana New" pitchFamily="18" charset="-34"/>
              </a:rPr>
              <a:t>（ </a:t>
            </a:r>
            <a:r>
              <a:rPr lang="en-US" altLang="zh-CN" sz="2000" dirty="0">
                <a:latin typeface="Comic Sans MS" panose="030F0702030302020204" pitchFamily="66" charset="0"/>
                <a:cs typeface="Angsana New" pitchFamily="18" charset="-34"/>
              </a:rPr>
              <a:t>D </a:t>
            </a:r>
            <a:r>
              <a:rPr lang="zh-CN" altLang="en-US" sz="2000" dirty="0">
                <a:latin typeface="Comic Sans MS" panose="030F0702030302020204" pitchFamily="66" charset="0"/>
                <a:cs typeface="Angsana New" pitchFamily="18" charset="-34"/>
              </a:rPr>
              <a:t>是图像对角之间的距离）</a:t>
            </a:r>
            <a:endParaRPr lang="zh-CN" altLang="th-TH" sz="2000" dirty="0">
              <a:latin typeface="Comic Sans MS" panose="030F0702030302020204" pitchFamily="66" charset="0"/>
              <a:cs typeface="Angsana New" pitchFamily="18" charset="-34"/>
            </a:endParaRPr>
          </a:p>
        </p:txBody>
      </p:sp>
      <p:grpSp>
        <p:nvGrpSpPr>
          <p:cNvPr id="419849" name="Group 9"/>
          <p:cNvGrpSpPr>
            <a:grpSpLocks/>
          </p:cNvGrpSpPr>
          <p:nvPr/>
        </p:nvGrpSpPr>
        <p:grpSpPr bwMode="auto">
          <a:xfrm>
            <a:off x="854075" y="0"/>
            <a:ext cx="7210425" cy="5356225"/>
            <a:chOff x="1105" y="551"/>
            <a:chExt cx="4542" cy="3374"/>
          </a:xfrm>
        </p:grpSpPr>
        <p:pic>
          <p:nvPicPr>
            <p:cNvPr id="4198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 y="572"/>
              <a:ext cx="4542" cy="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45" name="Text Box 5"/>
            <p:cNvSpPr txBox="1">
              <a:spLocks noChangeArrowheads="1"/>
            </p:cNvSpPr>
            <p:nvPr/>
          </p:nvSpPr>
          <p:spPr bwMode="auto">
            <a:xfrm>
              <a:off x="2286" y="551"/>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(a)</a:t>
              </a:r>
            </a:p>
          </p:txBody>
        </p:sp>
        <p:sp>
          <p:nvSpPr>
            <p:cNvPr id="419846" name="Text Box 6"/>
            <p:cNvSpPr txBox="1">
              <a:spLocks noChangeArrowheads="1"/>
            </p:cNvSpPr>
            <p:nvPr/>
          </p:nvSpPr>
          <p:spPr bwMode="auto">
            <a:xfrm>
              <a:off x="3934" y="551"/>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(b)</a:t>
              </a:r>
            </a:p>
          </p:txBody>
        </p:sp>
        <p:sp>
          <p:nvSpPr>
            <p:cNvPr id="419847" name="Text Box 7"/>
            <p:cNvSpPr txBox="1">
              <a:spLocks noChangeArrowheads="1"/>
            </p:cNvSpPr>
            <p:nvPr/>
          </p:nvSpPr>
          <p:spPr bwMode="auto">
            <a:xfrm>
              <a:off x="2278" y="2207"/>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(c)</a:t>
              </a:r>
            </a:p>
          </p:txBody>
        </p:sp>
        <p:sp>
          <p:nvSpPr>
            <p:cNvPr id="419848" name="Text Box 8"/>
            <p:cNvSpPr txBox="1">
              <a:spLocks noChangeArrowheads="1"/>
            </p:cNvSpPr>
            <p:nvPr/>
          </p:nvSpPr>
          <p:spPr bwMode="auto">
            <a:xfrm>
              <a:off x="3926" y="2207"/>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(d)</a:t>
              </a:r>
            </a:p>
          </p:txBody>
        </p:sp>
      </p:grpSp>
      <p:sp>
        <p:nvSpPr>
          <p:cNvPr id="419850" name="Rectangle 10"/>
          <p:cNvSpPr>
            <a:spLocks noRot="1" noChangeArrowheads="1"/>
          </p:cNvSpPr>
          <p:nvPr/>
        </p:nvSpPr>
        <p:spPr bwMode="auto">
          <a:xfrm>
            <a:off x="709613" y="6084888"/>
            <a:ext cx="805338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5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Wingdings" panose="05000000000000000000" pitchFamily="2" charset="2"/>
              <a:buNone/>
            </a:pPr>
            <a:r>
              <a:rPr lang="zh-CN" altLang="en-US" sz="1800">
                <a:sym typeface="Symbol" panose="05050102010706020507" pitchFamily="18" charset="2"/>
              </a:rPr>
              <a:t>图 </a:t>
            </a:r>
            <a:r>
              <a:rPr lang="en-US" altLang="zh-CN" sz="1800">
                <a:sym typeface="Symbol" panose="05050102010706020507" pitchFamily="18" charset="2"/>
              </a:rPr>
              <a:t>10.22 </a:t>
            </a:r>
            <a:r>
              <a:rPr lang="zh-CN" altLang="en-US" sz="1800">
                <a:sym typeface="Symbol" panose="05050102010706020507" pitchFamily="18" charset="2"/>
              </a:rPr>
              <a:t>霍夫图像的说明</a:t>
            </a:r>
            <a:endParaRPr lang="zh-CN" altLang="th-TH" sz="1800">
              <a:cs typeface="Angsana New" pitchFamily="18" charset="-34"/>
              <a:sym typeface="Symbol" panose="05050102010706020507" pitchFamily="18" charset="2"/>
            </a:endParaRPr>
          </a:p>
        </p:txBody>
      </p:sp>
      <p:sp>
        <p:nvSpPr>
          <p:cNvPr id="419851" name="Text Box 11"/>
          <p:cNvSpPr txBox="1">
            <a:spLocks noChangeArrowheads="1"/>
          </p:cNvSpPr>
          <p:nvPr/>
        </p:nvSpPr>
        <p:spPr bwMode="auto">
          <a:xfrm>
            <a:off x="457200" y="5524500"/>
            <a:ext cx="193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h-TH" altLang="zh-CN" sz="2400">
                <a:cs typeface="Angsana New" pitchFamily="18" charset="-34"/>
              </a:rPr>
              <a:t>ρ</a:t>
            </a:r>
            <a:r>
              <a:rPr lang="zh-CN" altLang="en-US" sz="2000">
                <a:cs typeface="Angsana New" pitchFamily="18" charset="-34"/>
              </a:rPr>
              <a:t>轴的范围为</a:t>
            </a:r>
            <a:endParaRPr lang="zh-CN" altLang="th-TH" sz="2000">
              <a:cs typeface="Angsana New" pitchFamily="18" charset="-34"/>
            </a:endParaRPr>
          </a:p>
        </p:txBody>
      </p:sp>
      <p:sp useBgFill="1">
        <p:nvSpPr>
          <p:cNvPr id="419852" name="Text Box 12"/>
          <p:cNvSpPr txBox="1">
            <a:spLocks noChangeArrowheads="1"/>
          </p:cNvSpPr>
          <p:nvPr/>
        </p:nvSpPr>
        <p:spPr bwMode="auto">
          <a:xfrm>
            <a:off x="711200" y="466725"/>
            <a:ext cx="1960563" cy="49450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1047070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霍夫变换的变种</a:t>
            </a:r>
            <a:r>
              <a:rPr lang="en-US" altLang="zh-CN" dirty="0"/>
              <a:t>--Progressive Probabilistic Hough Transform</a:t>
            </a:r>
            <a:endParaRPr lang="zh-CN" altLang="en-US" dirty="0"/>
          </a:p>
        </p:txBody>
      </p:sp>
      <p:sp>
        <p:nvSpPr>
          <p:cNvPr id="3" name="内容占位符 2"/>
          <p:cNvSpPr>
            <a:spLocks noGrp="1"/>
          </p:cNvSpPr>
          <p:nvPr>
            <p:ph idx="1"/>
          </p:nvPr>
        </p:nvSpPr>
        <p:spPr>
          <a:xfrm>
            <a:off x="0" y="1685859"/>
            <a:ext cx="9220200" cy="4511741"/>
          </a:xfrm>
        </p:spPr>
        <p:txBody>
          <a:bodyPr/>
          <a:lstStyle/>
          <a:p>
            <a:r>
              <a:rPr lang="en-US" altLang="zh-CN" dirty="0"/>
              <a:t>1.</a:t>
            </a:r>
            <a:r>
              <a:rPr lang="zh-CN" altLang="en-US" dirty="0"/>
              <a:t>随机获取边缘图像上的前景点，映射到极坐标系画曲线；</a:t>
            </a:r>
          </a:p>
          <a:p>
            <a:r>
              <a:rPr lang="en-US" altLang="zh-CN" dirty="0"/>
              <a:t>2.</a:t>
            </a:r>
            <a:r>
              <a:rPr lang="zh-CN" altLang="en-US" dirty="0"/>
              <a:t>当极坐标系里面有交点达到最小投票数，将该点对应</a:t>
            </a:r>
            <a:r>
              <a:rPr lang="en-US" altLang="zh-CN" dirty="0"/>
              <a:t>x-y</a:t>
            </a:r>
            <a:r>
              <a:rPr lang="zh-CN" altLang="en-US" dirty="0"/>
              <a:t>坐标系的直线</a:t>
            </a:r>
            <a:r>
              <a:rPr lang="en-US" altLang="zh-CN" dirty="0"/>
              <a:t>L</a:t>
            </a:r>
            <a:r>
              <a:rPr lang="zh-CN" altLang="en-US" dirty="0"/>
              <a:t>找出来；</a:t>
            </a:r>
          </a:p>
          <a:p>
            <a:r>
              <a:rPr lang="en-US" altLang="zh-CN" dirty="0"/>
              <a:t>3.</a:t>
            </a:r>
            <a:r>
              <a:rPr lang="zh-CN" altLang="en-US" dirty="0"/>
              <a:t>搜索边缘图像上前景点，在直线</a:t>
            </a:r>
            <a:r>
              <a:rPr lang="en-US" altLang="zh-CN" dirty="0"/>
              <a:t>L</a:t>
            </a:r>
            <a:r>
              <a:rPr lang="zh-CN" altLang="en-US" dirty="0"/>
              <a:t>上的点（且点与点之间距离小于</a:t>
            </a:r>
            <a:r>
              <a:rPr lang="en-US" altLang="zh-CN" dirty="0" err="1"/>
              <a:t>maxLineGap</a:t>
            </a:r>
            <a:r>
              <a:rPr lang="zh-CN" altLang="en-US" dirty="0"/>
              <a:t>的）连成线段，然后这些点全部删除，并且记录该线段的参数（起始点和终止点），当然线段长度要满足最小长度；</a:t>
            </a:r>
          </a:p>
          <a:p>
            <a:r>
              <a:rPr lang="en-US" altLang="zh-CN" dirty="0"/>
              <a:t>4.</a:t>
            </a:r>
            <a:r>
              <a:rPr lang="zh-CN" altLang="en-US" dirty="0"/>
              <a:t>重复</a:t>
            </a:r>
            <a:r>
              <a:rPr lang="en-US" altLang="zh-CN" dirty="0"/>
              <a:t>1. 2. 3.</a:t>
            </a:r>
            <a:r>
              <a:rPr lang="zh-CN" altLang="en-US" dirty="0"/>
              <a:t>。</a:t>
            </a:r>
          </a:p>
          <a:p>
            <a:endParaRPr lang="zh-CN" altLang="en-US" dirty="0"/>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006071134"/>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一般是基于亮度值的两个基本特性</a:t>
            </a:r>
            <a:endParaRPr lang="en-US" altLang="zh-CN" dirty="0"/>
          </a:p>
          <a:p>
            <a:pPr lvl="1"/>
            <a:r>
              <a:rPr lang="zh-CN" altLang="en-US" dirty="0"/>
              <a:t>不连续性</a:t>
            </a:r>
            <a:endParaRPr lang="en-US" altLang="zh-CN" dirty="0"/>
          </a:p>
          <a:p>
            <a:pPr lvl="2"/>
            <a:r>
              <a:rPr lang="zh-CN" altLang="en-US" dirty="0"/>
              <a:t>找到图像边缘</a:t>
            </a:r>
            <a:endParaRPr lang="en-US" altLang="zh-CN" dirty="0"/>
          </a:p>
          <a:p>
            <a:pPr lvl="1"/>
            <a:r>
              <a:rPr lang="zh-CN" altLang="en-US" dirty="0"/>
              <a:t>相似性</a:t>
            </a:r>
            <a:endParaRPr lang="en-US" altLang="zh-CN" dirty="0"/>
          </a:p>
          <a:p>
            <a:pPr lvl="2"/>
            <a:r>
              <a:rPr lang="zh-CN" altLang="en-US" dirty="0"/>
              <a:t>门限处理</a:t>
            </a:r>
            <a:endParaRPr lang="en-US" altLang="zh-CN" dirty="0"/>
          </a:p>
          <a:p>
            <a:pPr lvl="2"/>
            <a:r>
              <a:rPr lang="zh-CN" altLang="en-US" dirty="0"/>
              <a:t>区域生长</a:t>
            </a:r>
            <a:endParaRPr lang="en-US" altLang="zh-CN" dirty="0"/>
          </a:p>
          <a:p>
            <a:endParaRPr lang="zh-CN" altLang="en-US" dirty="0"/>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873665969"/>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oughline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28601"/>
            <a:ext cx="3172202"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oughlines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 y="1685925"/>
            <a:ext cx="3086100" cy="5133975"/>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oughlines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129" y="3721100"/>
            <a:ext cx="309667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9762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p:cNvSpPr>
            <a:spLocks noGrp="1"/>
          </p:cNvSpPr>
          <p:nvPr>
            <p:ph type="sldNum" sz="quarter" idx="12"/>
          </p:nvPr>
        </p:nvSpPr>
        <p:spPr/>
        <p:txBody>
          <a:bodyPr/>
          <a:lstStyle/>
          <a:p>
            <a:fld id="{CE0C21CC-8F88-4D99-95EC-47AFB3BC8057}" type="slidenum">
              <a:rPr lang="zh-CN" altLang="en-US"/>
              <a:pPr/>
              <a:t>41</a:t>
            </a:fld>
            <a:endParaRPr lang="en-US" altLang="zh-CN"/>
          </a:p>
        </p:txBody>
      </p:sp>
      <p:sp>
        <p:nvSpPr>
          <p:cNvPr id="272386" name="Rectangle 2"/>
          <p:cNvSpPr>
            <a:spLocks noChangeArrowheads="1"/>
          </p:cNvSpPr>
          <p:nvPr/>
        </p:nvSpPr>
        <p:spPr bwMode="auto">
          <a:xfrm>
            <a:off x="3105150" y="779463"/>
            <a:ext cx="3365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b="1">
                <a:solidFill>
                  <a:schemeClr val="bg1"/>
                </a:solidFill>
                <a:ea typeface="华文行楷" panose="02010800040101010101" pitchFamily="2" charset="-122"/>
              </a:rPr>
              <a:t>Hough </a:t>
            </a:r>
            <a:r>
              <a:rPr kumimoji="1" lang="zh-CN" altLang="en-US" sz="4000" b="1">
                <a:solidFill>
                  <a:schemeClr val="bg1"/>
                </a:solidFill>
                <a:ea typeface="华文行楷" panose="02010800040101010101" pitchFamily="2" charset="-122"/>
              </a:rPr>
              <a:t>变换 </a:t>
            </a:r>
          </a:p>
        </p:txBody>
      </p:sp>
      <p:sp>
        <p:nvSpPr>
          <p:cNvPr id="272387" name="Rectangle 3"/>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a:latin typeface="Times New Roman" panose="02020603050405020304" pitchFamily="18" charset="0"/>
              </a:rPr>
              <a:t> </a:t>
            </a:r>
            <a:endParaRPr lang="zh-CN" altLang="en-US" sz="2400">
              <a:latin typeface="Times New Roman" panose="02020603050405020304" pitchFamily="18" charset="0"/>
            </a:endParaRPr>
          </a:p>
        </p:txBody>
      </p:sp>
      <p:sp>
        <p:nvSpPr>
          <p:cNvPr id="272388" name="Rectangle 4"/>
          <p:cNvSpPr>
            <a:spLocks noChangeArrowheads="1"/>
          </p:cNvSpPr>
          <p:nvPr/>
        </p:nvSpPr>
        <p:spPr bwMode="auto">
          <a:xfrm>
            <a:off x="0" y="2581275"/>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100" baseline="30000">
                <a:latin typeface="Times New Roman" panose="02020603050405020304" pitchFamily="18" charset="0"/>
              </a:rPr>
              <a:t>                      </a:t>
            </a:r>
            <a:endParaRPr lang="zh-CN" altLang="en-US" sz="2400">
              <a:latin typeface="Times New Roman" panose="02020603050405020304" pitchFamily="18" charset="0"/>
            </a:endParaRPr>
          </a:p>
        </p:txBody>
      </p:sp>
      <p:graphicFrame>
        <p:nvGraphicFramePr>
          <p:cNvPr id="272393" name="Object 9"/>
          <p:cNvGraphicFramePr>
            <a:graphicFrameLocks noChangeAspect="1"/>
          </p:cNvGraphicFramePr>
          <p:nvPr/>
        </p:nvGraphicFramePr>
        <p:xfrm>
          <a:off x="522288" y="2497138"/>
          <a:ext cx="1438275" cy="1447800"/>
        </p:xfrm>
        <a:graphic>
          <a:graphicData uri="http://schemas.openxmlformats.org/presentationml/2006/ole">
            <mc:AlternateContent xmlns:mc="http://schemas.openxmlformats.org/markup-compatibility/2006">
              <mc:Choice xmlns:v="urn:schemas-microsoft-com:vml" Requires="v">
                <p:oleObj spid="_x0000_s11334" r:id="rId4" imgW="1438095" imgH="1448002" progId="PBrush">
                  <p:embed/>
                </p:oleObj>
              </mc:Choice>
              <mc:Fallback>
                <p:oleObj r:id="rId4" imgW="1438095" imgH="144800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2497138"/>
                        <a:ext cx="143827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5" name="Rectangle 11"/>
          <p:cNvSpPr>
            <a:spLocks noChangeArrowheads="1"/>
          </p:cNvSpPr>
          <p:nvPr/>
        </p:nvSpPr>
        <p:spPr bwMode="auto">
          <a:xfrm>
            <a:off x="0" y="2624138"/>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Times New Roman" panose="02020603050405020304" pitchFamily="18" charset="0"/>
              </a:rPr>
              <a:t>                    </a:t>
            </a:r>
            <a:endParaRPr lang="zh-CN" altLang="en-US" sz="2400">
              <a:latin typeface="Times New Roman" panose="02020603050405020304" pitchFamily="18" charset="0"/>
            </a:endParaRPr>
          </a:p>
        </p:txBody>
      </p:sp>
      <p:graphicFrame>
        <p:nvGraphicFramePr>
          <p:cNvPr id="272392" name="Object 8"/>
          <p:cNvGraphicFramePr>
            <a:graphicFrameLocks noChangeAspect="1"/>
          </p:cNvGraphicFramePr>
          <p:nvPr/>
        </p:nvGraphicFramePr>
        <p:xfrm>
          <a:off x="2365375" y="2498725"/>
          <a:ext cx="1428750" cy="1419225"/>
        </p:xfrm>
        <a:graphic>
          <a:graphicData uri="http://schemas.openxmlformats.org/presentationml/2006/ole">
            <mc:AlternateContent xmlns:mc="http://schemas.openxmlformats.org/markup-compatibility/2006">
              <mc:Choice xmlns:v="urn:schemas-microsoft-com:vml" Requires="v">
                <p:oleObj spid="_x0000_s11335" r:id="rId6" imgW="1428949" imgH="1419048" progId="PBrush">
                  <p:embed/>
                </p:oleObj>
              </mc:Choice>
              <mc:Fallback>
                <p:oleObj r:id="rId6" imgW="1428949" imgH="141904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375" y="2498725"/>
                        <a:ext cx="1428750" cy="141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2391" name="Object 7"/>
          <p:cNvGraphicFramePr>
            <a:graphicFrameLocks noChangeAspect="1"/>
          </p:cNvGraphicFramePr>
          <p:nvPr/>
        </p:nvGraphicFramePr>
        <p:xfrm>
          <a:off x="4271963" y="2343150"/>
          <a:ext cx="1447800" cy="1609725"/>
        </p:xfrm>
        <a:graphic>
          <a:graphicData uri="http://schemas.openxmlformats.org/presentationml/2006/ole">
            <mc:AlternateContent xmlns:mc="http://schemas.openxmlformats.org/markup-compatibility/2006">
              <mc:Choice xmlns:v="urn:schemas-microsoft-com:vml" Requires="v">
                <p:oleObj spid="_x0000_s11336" r:id="rId8" imgW="1448002" imgH="1609524" progId="PBrush">
                  <p:embed/>
                </p:oleObj>
              </mc:Choice>
              <mc:Fallback>
                <p:oleObj r:id="rId8" imgW="1448002" imgH="1609524"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1963" y="2343150"/>
                        <a:ext cx="1447800"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2390" name="Object 6"/>
          <p:cNvGraphicFramePr>
            <a:graphicFrameLocks noChangeAspect="1"/>
          </p:cNvGraphicFramePr>
          <p:nvPr/>
        </p:nvGraphicFramePr>
        <p:xfrm>
          <a:off x="6607175" y="2424113"/>
          <a:ext cx="1944688" cy="1541462"/>
        </p:xfrm>
        <a:graphic>
          <a:graphicData uri="http://schemas.openxmlformats.org/presentationml/2006/ole">
            <mc:AlternateContent xmlns:mc="http://schemas.openxmlformats.org/markup-compatibility/2006">
              <mc:Choice xmlns:v="urn:schemas-microsoft-com:vml" Requires="v">
                <p:oleObj spid="_x0000_s11337" r:id="rId10" imgW="2019048" imgH="1600000" progId="PBrush">
                  <p:embed/>
                </p:oleObj>
              </mc:Choice>
              <mc:Fallback>
                <p:oleObj r:id="rId10" imgW="2019048" imgH="1600000"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7175" y="2424113"/>
                        <a:ext cx="1944688" cy="154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7" name="Rectangle 13"/>
          <p:cNvSpPr>
            <a:spLocks noChangeArrowheads="1"/>
          </p:cNvSpPr>
          <p:nvPr/>
        </p:nvSpPr>
        <p:spPr bwMode="auto">
          <a:xfrm>
            <a:off x="630238" y="405130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latin typeface="Times New Roman" panose="02020603050405020304" pitchFamily="18" charset="0"/>
              </a:rPr>
              <a:t>原始图像</a:t>
            </a:r>
          </a:p>
        </p:txBody>
      </p:sp>
      <p:sp>
        <p:nvSpPr>
          <p:cNvPr id="272398" name="Rectangle 14"/>
          <p:cNvSpPr>
            <a:spLocks noChangeArrowheads="1"/>
          </p:cNvSpPr>
          <p:nvPr/>
        </p:nvSpPr>
        <p:spPr bwMode="auto">
          <a:xfrm>
            <a:off x="2360613" y="405923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C0C0C0"/>
                  </a:outerShdw>
                </a:effectLst>
                <a:latin typeface="Times New Roman" panose="02020603050405020304" pitchFamily="18" charset="0"/>
              </a:rPr>
              <a:t>二值化图像</a:t>
            </a:r>
          </a:p>
        </p:txBody>
      </p:sp>
      <p:sp>
        <p:nvSpPr>
          <p:cNvPr id="272399" name="Rectangle 15"/>
          <p:cNvSpPr>
            <a:spLocks noChangeArrowheads="1"/>
          </p:cNvSpPr>
          <p:nvPr/>
        </p:nvSpPr>
        <p:spPr bwMode="auto">
          <a:xfrm>
            <a:off x="4373563" y="40735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effectLst>
                  <a:outerShdw blurRad="38100" dist="38100" dir="2700000" algn="tl">
                    <a:srgbClr val="C0C0C0"/>
                  </a:outerShdw>
                </a:effectLst>
                <a:latin typeface="Times New Roman" panose="02020603050405020304" pitchFamily="18" charset="0"/>
              </a:rPr>
              <a:t>细化图像</a:t>
            </a:r>
          </a:p>
        </p:txBody>
      </p:sp>
      <p:sp>
        <p:nvSpPr>
          <p:cNvPr id="272400" name="Rectangle 16"/>
          <p:cNvSpPr>
            <a:spLocks noChangeArrowheads="1"/>
          </p:cNvSpPr>
          <p:nvPr/>
        </p:nvSpPr>
        <p:spPr bwMode="auto">
          <a:xfrm>
            <a:off x="6054725" y="4068763"/>
            <a:ext cx="307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effectLst>
                  <a:outerShdw blurRad="38100" dist="38100" dir="2700000" algn="tl">
                    <a:srgbClr val="C0C0C0"/>
                  </a:outerShdw>
                </a:effectLst>
                <a:latin typeface="Times New Roman" panose="02020603050405020304" pitchFamily="18" charset="0"/>
              </a:rPr>
              <a:t>Hough </a:t>
            </a:r>
            <a:r>
              <a:rPr lang="zh-CN" altLang="en-US" sz="2000" b="1">
                <a:effectLst>
                  <a:outerShdw blurRad="38100" dist="38100" dir="2700000" algn="tl">
                    <a:srgbClr val="C0C0C0"/>
                  </a:outerShdw>
                </a:effectLst>
                <a:latin typeface="Times New Roman" panose="02020603050405020304" pitchFamily="18" charset="0"/>
              </a:rPr>
              <a:t>变换检测出的直线 </a:t>
            </a:r>
          </a:p>
        </p:txBody>
      </p:sp>
      <p:sp>
        <p:nvSpPr>
          <p:cNvPr id="272401" name="Rectangle 17"/>
          <p:cNvSpPr>
            <a:spLocks noChangeArrowheads="1"/>
          </p:cNvSpPr>
          <p:nvPr/>
        </p:nvSpPr>
        <p:spPr bwMode="auto">
          <a:xfrm>
            <a:off x="534988" y="1720850"/>
            <a:ext cx="2271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rPr>
              <a:t>进行直线检测 </a:t>
            </a:r>
          </a:p>
        </p:txBody>
      </p:sp>
      <p:sp>
        <p:nvSpPr>
          <p:cNvPr id="272402" name="Text Box 18"/>
          <p:cNvSpPr txBox="1">
            <a:spLocks noChangeArrowheads="1"/>
          </p:cNvSpPr>
          <p:nvPr/>
        </p:nvSpPr>
        <p:spPr bwMode="auto">
          <a:xfrm>
            <a:off x="501650" y="4956175"/>
            <a:ext cx="8394700" cy="13112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dirty="0">
                <a:solidFill>
                  <a:srgbClr val="FF0000"/>
                </a:solidFill>
                <a:latin typeface="楷体_GB2312" pitchFamily="49" charset="-122"/>
                <a:ea typeface="楷体_GB2312" pitchFamily="49" charset="-122"/>
              </a:rPr>
              <a:t>    </a:t>
            </a:r>
            <a:r>
              <a:rPr kumimoji="1" lang="en-US" altLang="zh-CN" b="1" dirty="0">
                <a:solidFill>
                  <a:srgbClr val="FF0000"/>
                </a:solidFill>
              </a:rPr>
              <a:t>Hough </a:t>
            </a:r>
            <a:r>
              <a:rPr kumimoji="1" lang="zh-CN" altLang="en-US" b="1" dirty="0">
                <a:solidFill>
                  <a:srgbClr val="FF0000"/>
                </a:solidFill>
              </a:rPr>
              <a:t>变换</a:t>
            </a:r>
            <a:r>
              <a:rPr kumimoji="1" lang="zh-CN" altLang="en-US" sz="2000" b="1" dirty="0">
                <a:solidFill>
                  <a:srgbClr val="FF0000"/>
                </a:solidFill>
                <a:latin typeface="楷体_GB2312" pitchFamily="49" charset="-122"/>
                <a:ea typeface="楷体_GB2312" pitchFamily="49" charset="-122"/>
              </a:rPr>
              <a:t>能将断了的线段连接起来，并具有较强的抑制噪声的能力，能够提取出在噪声背景中的直线。</a:t>
            </a:r>
          </a:p>
          <a:p>
            <a:r>
              <a:rPr kumimoji="1" lang="en-US" altLang="zh-CN" sz="2000" b="1" dirty="0">
                <a:solidFill>
                  <a:srgbClr val="FF0000"/>
                </a:solidFill>
                <a:latin typeface="楷体_GB2312" pitchFamily="49" charset="-122"/>
                <a:ea typeface="楷体_GB2312" pitchFamily="49" charset="-122"/>
              </a:rPr>
              <a:t>    Hough</a:t>
            </a:r>
            <a:r>
              <a:rPr kumimoji="1" lang="zh-CN" altLang="en-US" sz="2000" b="1" dirty="0">
                <a:solidFill>
                  <a:srgbClr val="FF0000"/>
                </a:solidFill>
                <a:latin typeface="楷体_GB2312" pitchFamily="49" charset="-122"/>
                <a:ea typeface="楷体_GB2312" pitchFamily="49" charset="-122"/>
              </a:rPr>
              <a:t>变换不仅可以检测直线，它可以检测所有能够给出</a:t>
            </a:r>
            <a:r>
              <a:rPr kumimoji="1" lang="zh-CN" altLang="en-US" sz="2000" b="1" dirty="0">
                <a:solidFill>
                  <a:schemeClr val="tx2"/>
                </a:solidFill>
                <a:latin typeface="楷体_GB2312" pitchFamily="49" charset="-122"/>
                <a:ea typeface="楷体_GB2312" pitchFamily="49" charset="-122"/>
              </a:rPr>
              <a:t>解析式的曲线</a:t>
            </a:r>
            <a:r>
              <a:rPr kumimoji="1" lang="zh-CN" altLang="en-US" sz="2000" b="1" dirty="0">
                <a:solidFill>
                  <a:srgbClr val="FF0000"/>
                </a:solidFill>
                <a:latin typeface="楷体_GB2312" pitchFamily="49" charset="-122"/>
                <a:ea typeface="楷体_GB2312" pitchFamily="49" charset="-122"/>
              </a:rPr>
              <a:t>。</a:t>
            </a:r>
          </a:p>
        </p:txBody>
      </p:sp>
      <p:sp>
        <p:nvSpPr>
          <p:cNvPr id="272404" name="Rectangle 20"/>
          <p:cNvSpPr>
            <a:spLocks noChangeArrowheads="1"/>
          </p:cNvSpPr>
          <p:nvPr/>
        </p:nvSpPr>
        <p:spPr bwMode="auto">
          <a:xfrm>
            <a:off x="2546350" y="4522788"/>
            <a:ext cx="401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a:t>
            </a:r>
            <a:r>
              <a:rPr lang="en-US" altLang="zh-CN"/>
              <a:t>10.24 </a:t>
            </a:r>
            <a:r>
              <a:rPr lang="zh-CN" altLang="en-US"/>
              <a:t>霍夫变换在直线检测中的例子</a:t>
            </a:r>
          </a:p>
        </p:txBody>
      </p:sp>
    </p:spTree>
    <p:extLst>
      <p:ext uri="{BB962C8B-B14F-4D97-AF65-F5344CB8AC3E}">
        <p14:creationId xmlns:p14="http://schemas.microsoft.com/office/powerpoint/2010/main" val="389435643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从直线拟合到多项式拟合</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18566" y="2496868"/>
            <a:ext cx="1156716" cy="227076"/>
          </a:xfrm>
          <a:prstGeom prst="rect">
            <a:avLst/>
          </a:prstGeom>
        </p:spPr>
      </p:pic>
      <p:pic>
        <p:nvPicPr>
          <p:cNvPr id="5" name="图片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2136" y="3070488"/>
            <a:ext cx="2642616" cy="693420"/>
          </a:xfrm>
          <a:prstGeom prst="rect">
            <a:avLst/>
          </a:prstGeom>
        </p:spPr>
      </p:pic>
      <p:pic>
        <p:nvPicPr>
          <p:cNvPr id="7" name="图片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82136" y="4286921"/>
            <a:ext cx="2499360" cy="1367028"/>
          </a:xfrm>
          <a:prstGeom prst="rect">
            <a:avLst/>
          </a:prstGeom>
        </p:spPr>
      </p:pic>
      <p:pic>
        <p:nvPicPr>
          <p:cNvPr id="9" name="图片 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54777" y="2488242"/>
            <a:ext cx="1837944" cy="275844"/>
          </a:xfrm>
          <a:prstGeom prst="rect">
            <a:avLst/>
          </a:prstGeom>
        </p:spPr>
      </p:pic>
      <p:pic>
        <p:nvPicPr>
          <p:cNvPr id="11" name="图片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13351" y="3079993"/>
            <a:ext cx="3320796" cy="693420"/>
          </a:xfrm>
          <a:prstGeom prst="rect">
            <a:avLst/>
          </a:prstGeom>
        </p:spPr>
      </p:pic>
      <p:pic>
        <p:nvPicPr>
          <p:cNvPr id="13" name="图片 1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129937" y="4286921"/>
            <a:ext cx="3087624" cy="1371600"/>
          </a:xfrm>
          <a:prstGeom prst="rect">
            <a:avLst/>
          </a:prstGeom>
        </p:spPr>
      </p:pic>
      <p:pic>
        <p:nvPicPr>
          <p:cNvPr id="14" name="图片 1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928853" y="6311899"/>
            <a:ext cx="851916" cy="224028"/>
          </a:xfrm>
          <a:prstGeom prst="rect">
            <a:avLst/>
          </a:prstGeom>
        </p:spPr>
      </p:pic>
      <p:cxnSp>
        <p:nvCxnSpPr>
          <p:cNvPr id="16" name="直接箭头连接符 15"/>
          <p:cNvCxnSpPr/>
          <p:nvPr/>
        </p:nvCxnSpPr>
        <p:spPr>
          <a:xfrm>
            <a:off x="3390181" y="5736566"/>
            <a:ext cx="698740" cy="4403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4644397" y="5776205"/>
            <a:ext cx="737907" cy="3990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238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检测直线的其他方法</a:t>
            </a:r>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a:p>
        </p:txBody>
      </p:sp>
      <p:pic>
        <p:nvPicPr>
          <p:cNvPr id="22530" name="Picture 2" descr="http://images2015.cnblogs.com/blog/1085343/201704/1085343-20170425210413772-33142227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85859"/>
            <a:ext cx="6629400" cy="536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985641"/>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1. </a:t>
            </a:r>
            <a:r>
              <a:rPr lang="zh-CN" altLang="en-US" dirty="0"/>
              <a:t>对</a:t>
            </a:r>
            <a:r>
              <a:rPr lang="en-US" altLang="zh-CN" dirty="0" err="1"/>
              <a:t>LoG</a:t>
            </a:r>
            <a:r>
              <a:rPr lang="zh-CN" altLang="en-US" dirty="0"/>
              <a:t>的数学形式进行数学推导</a:t>
            </a:r>
            <a:endParaRPr lang="en-US" altLang="zh-CN" dirty="0"/>
          </a:p>
          <a:p>
            <a:r>
              <a:rPr lang="en-US" altLang="zh-CN" dirty="0"/>
              <a:t>2. </a:t>
            </a:r>
            <a:r>
              <a:rPr lang="zh-CN" altLang="en-US" dirty="0"/>
              <a:t>实现最小二乘法、</a:t>
            </a:r>
            <a:r>
              <a:rPr lang="en-US" altLang="zh-CN" dirty="0"/>
              <a:t>RANSAC</a:t>
            </a:r>
            <a:r>
              <a:rPr lang="zh-CN" altLang="en-US" dirty="0"/>
              <a:t>法、霍夫变换法</a:t>
            </a:r>
            <a:endParaRPr lang="en-US" altLang="zh-CN" dirty="0"/>
          </a:p>
          <a:p>
            <a:pPr lvl="1"/>
            <a:r>
              <a:rPr lang="zh-CN" altLang="en-US" dirty="0"/>
              <a:t>对于直线方程</a:t>
            </a:r>
            <a:r>
              <a:rPr lang="en-US" altLang="zh-CN" dirty="0"/>
              <a:t>y=</a:t>
            </a:r>
            <a:r>
              <a:rPr lang="en-US" altLang="zh-CN" dirty="0" err="1"/>
              <a:t>ax+b</a:t>
            </a:r>
            <a:r>
              <a:rPr lang="zh-CN" altLang="en-US" dirty="0"/>
              <a:t>，生成一系列纵坐标符合高斯分布的点，再人工加入一系列的</a:t>
            </a:r>
            <a:r>
              <a:rPr lang="en-US" altLang="zh-CN" dirty="0"/>
              <a:t>outlier</a:t>
            </a:r>
            <a:r>
              <a:rPr lang="zh-CN" altLang="en-US" dirty="0"/>
              <a:t>，使用上述三种方法拟合一条直线</a:t>
            </a:r>
          </a:p>
          <a:p>
            <a:pPr lvl="1"/>
            <a:endParaRPr lang="en-US" altLang="zh-CN" dirty="0"/>
          </a:p>
          <a:p>
            <a:pPr lvl="1"/>
            <a:r>
              <a:rPr lang="zh-CN" altLang="en-US" dirty="0"/>
              <a:t>找到一幅实际图像（较简单的），使用一阶导数或二阶导数找出边缘点，使用上述三种方法，找到其中的直线</a:t>
            </a:r>
            <a:endParaRPr lang="en-US" altLang="zh-CN" dirty="0"/>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732672936"/>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B21ACEE-96C0-4263-BB99-A9B4086AB33B}" type="slidenum">
              <a:rPr lang="zh-CN" altLang="en-US"/>
              <a:pPr/>
              <a:t>45</a:t>
            </a:fld>
            <a:endParaRPr lang="en-US" altLang="zh-CN"/>
          </a:p>
        </p:txBody>
      </p:sp>
      <p:sp>
        <p:nvSpPr>
          <p:cNvPr id="321538" name="Rectangle 2"/>
          <p:cNvSpPr>
            <a:spLocks noChangeArrowheads="1"/>
          </p:cNvSpPr>
          <p:nvPr/>
        </p:nvSpPr>
        <p:spPr bwMode="auto">
          <a:xfrm>
            <a:off x="1066800" y="1584325"/>
            <a:ext cx="670560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b="1">
                <a:solidFill>
                  <a:schemeClr val="tx2"/>
                </a:solidFill>
                <a:latin typeface="黑体" panose="02010609060101010101" pitchFamily="49" charset="-122"/>
                <a:ea typeface="黑体" panose="02010609060101010101" pitchFamily="49" charset="-122"/>
              </a:rPr>
              <a:t>10.3</a:t>
            </a:r>
            <a:r>
              <a:rPr kumimoji="1" lang="en-US" altLang="zh-CN" sz="4000">
                <a:solidFill>
                  <a:schemeClr val="tx2"/>
                </a:solidFill>
                <a:latin typeface="黑体" panose="02010609060101010101" pitchFamily="49" charset="-122"/>
                <a:ea typeface="黑体" panose="02010609060101010101" pitchFamily="49" charset="-122"/>
              </a:rPr>
              <a:t>  </a:t>
            </a:r>
            <a:r>
              <a:rPr kumimoji="1" lang="zh-CN" altLang="en-US" sz="4000" b="1">
                <a:solidFill>
                  <a:schemeClr val="tx2"/>
                </a:solidFill>
                <a:latin typeface="黑体" panose="02010609060101010101" pitchFamily="49" charset="-122"/>
                <a:ea typeface="黑体" panose="02010609060101010101" pitchFamily="49" charset="-122"/>
              </a:rPr>
              <a:t>门限处理</a:t>
            </a:r>
            <a:r>
              <a:rPr kumimoji="1" lang="en-US" altLang="zh-CN" sz="4000">
                <a:solidFill>
                  <a:schemeClr val="tx2"/>
                </a:solidFill>
                <a:latin typeface="黑体" panose="02010609060101010101" pitchFamily="49" charset="-122"/>
                <a:ea typeface="黑体" panose="02010609060101010101" pitchFamily="49" charset="-122"/>
              </a:rPr>
              <a:t>(</a:t>
            </a:r>
            <a:r>
              <a:rPr kumimoji="1" lang="zh-CN" altLang="en-US" sz="4000" b="1">
                <a:solidFill>
                  <a:schemeClr val="tx2"/>
                </a:solidFill>
                <a:latin typeface="黑体" panose="02010609060101010101" pitchFamily="49" charset="-122"/>
                <a:ea typeface="黑体" panose="02010609060101010101" pitchFamily="49" charset="-122"/>
              </a:rPr>
              <a:t>阈值分割</a:t>
            </a:r>
            <a:r>
              <a:rPr kumimoji="1" lang="en-US" altLang="zh-CN" sz="4000" b="1">
                <a:solidFill>
                  <a:schemeClr val="tx2"/>
                </a:solidFill>
                <a:latin typeface="黑体" panose="02010609060101010101" pitchFamily="49" charset="-122"/>
                <a:ea typeface="黑体" panose="02010609060101010101" pitchFamily="49" charset="-122"/>
              </a:rPr>
              <a:t>) </a:t>
            </a:r>
          </a:p>
        </p:txBody>
      </p:sp>
      <p:sp>
        <p:nvSpPr>
          <p:cNvPr id="321539" name="Text Box 3"/>
          <p:cNvSpPr txBox="1">
            <a:spLocks noChangeArrowheads="1"/>
          </p:cNvSpPr>
          <p:nvPr/>
        </p:nvSpPr>
        <p:spPr bwMode="auto">
          <a:xfrm>
            <a:off x="1246188" y="3587750"/>
            <a:ext cx="6640512" cy="1373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楷体_GB2312" pitchFamily="49" charset="-122"/>
                <a:ea typeface="楷体_GB2312" pitchFamily="49" charset="-122"/>
              </a:rPr>
              <a:t>     </a:t>
            </a:r>
            <a:r>
              <a:rPr kumimoji="1" lang="zh-CN" altLang="en-US" sz="2800" b="1">
                <a:latin typeface="楷体_GB2312" pitchFamily="49" charset="-122"/>
                <a:ea typeface="楷体_GB2312" pitchFamily="49" charset="-122"/>
              </a:rPr>
              <a:t>由于图像门限处理的直观性和易于实现的性质，使它在图像分割应用中处于中心地位。</a:t>
            </a:r>
            <a:endParaRPr kumimoji="1" lang="en-US" altLang="zh-CN" sz="2800" b="1">
              <a:latin typeface="楷体_GB2312" pitchFamily="49" charset="-122"/>
              <a:ea typeface="楷体_GB2312" pitchFamily="49" charset="-122"/>
            </a:endParaRPr>
          </a:p>
        </p:txBody>
      </p:sp>
    </p:spTree>
    <p:extLst>
      <p:ext uri="{BB962C8B-B14F-4D97-AF65-F5344CB8AC3E}">
        <p14:creationId xmlns:p14="http://schemas.microsoft.com/office/powerpoint/2010/main" val="416297017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04087E08-B263-4E0A-9E89-9392A4F94433}" type="slidenum">
              <a:rPr lang="zh-CN" altLang="en-US"/>
              <a:pPr/>
              <a:t>46</a:t>
            </a:fld>
            <a:endParaRPr lang="en-US" altLang="zh-CN"/>
          </a:p>
        </p:txBody>
      </p:sp>
      <p:sp>
        <p:nvSpPr>
          <p:cNvPr id="323587" name="Rectangle 3"/>
          <p:cNvSpPr>
            <a:spLocks noChangeArrowheads="1"/>
          </p:cNvSpPr>
          <p:nvPr/>
        </p:nvSpPr>
        <p:spPr bwMode="auto">
          <a:xfrm>
            <a:off x="3076575" y="798513"/>
            <a:ext cx="3557588"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10.3.1</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基本原理</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pic>
        <p:nvPicPr>
          <p:cNvPr id="323588" name="Picture 4"/>
          <p:cNvPicPr>
            <a:picLocks noChangeAspect="1" noChangeArrowheads="1"/>
          </p:cNvPicPr>
          <p:nvPr/>
        </p:nvPicPr>
        <p:blipFill>
          <a:blip r:embed="rId3">
            <a:extLst>
              <a:ext uri="{28A0092B-C50C-407E-A947-70E740481C1C}">
                <a14:useLocalDpi xmlns:a14="http://schemas.microsoft.com/office/drawing/2010/main" val="0"/>
              </a:ext>
            </a:extLst>
          </a:blip>
          <a:srcRect b="15988"/>
          <a:stretch>
            <a:fillRect/>
          </a:stretch>
        </p:blipFill>
        <p:spPr bwMode="auto">
          <a:xfrm>
            <a:off x="979488" y="1847850"/>
            <a:ext cx="7485062"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3589" name="Text Box 5"/>
          <p:cNvSpPr txBox="1">
            <a:spLocks noChangeArrowheads="1"/>
          </p:cNvSpPr>
          <p:nvPr/>
        </p:nvSpPr>
        <p:spPr bwMode="auto">
          <a:xfrm>
            <a:off x="912813" y="5321300"/>
            <a:ext cx="7626350"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Tahoma" panose="020B0604030504040204" pitchFamily="34" charset="0"/>
                <a:ea typeface="楷体_GB2312" pitchFamily="49" charset="-122"/>
              </a:rPr>
              <a:t>       上</a:t>
            </a:r>
            <a:r>
              <a:rPr kumimoji="1" lang="zh-CN" altLang="en-US" sz="2000" b="1">
                <a:latin typeface="Times New Roman" panose="02020603050405020304" pitchFamily="18" charset="0"/>
                <a:ea typeface="楷体_GB2312" pitchFamily="49" charset="-122"/>
              </a:rPr>
              <a:t>图</a:t>
            </a:r>
            <a:r>
              <a:rPr kumimoji="1" lang="en-US" altLang="zh-CN" sz="2000" b="1">
                <a:latin typeface="Times New Roman" panose="02020603050405020304" pitchFamily="18" charset="0"/>
                <a:ea typeface="楷体_GB2312" pitchFamily="49" charset="-122"/>
              </a:rPr>
              <a:t>(a)</a:t>
            </a:r>
            <a:r>
              <a:rPr kumimoji="1" lang="zh-CN" altLang="en-US" sz="2000" b="1">
                <a:latin typeface="Tahoma" panose="020B0604030504040204" pitchFamily="34" charset="0"/>
                <a:ea typeface="楷体_GB2312" pitchFamily="49" charset="-122"/>
              </a:rPr>
              <a:t>为一幅图像的灰度级直方图，其由亮的对象和暗的背景组成。对象和背景的灰度级形成两个不同的模式。选择一个</a:t>
            </a:r>
            <a:r>
              <a:rPr kumimoji="1" lang="zh-CN" altLang="en-US" sz="2000" b="1">
                <a:latin typeface="Times New Roman" panose="02020603050405020304" pitchFamily="18" charset="0"/>
                <a:ea typeface="楷体_GB2312" pitchFamily="49" charset="-122"/>
              </a:rPr>
              <a:t>门限值</a:t>
            </a:r>
            <a:r>
              <a:rPr kumimoji="1" lang="en-US" altLang="zh-CN" sz="2000" b="1" i="1">
                <a:latin typeface="Times New Roman" panose="02020603050405020304" pitchFamily="18" charset="0"/>
                <a:ea typeface="楷体_GB2312" pitchFamily="49" charset="-122"/>
              </a:rPr>
              <a:t>T</a:t>
            </a:r>
            <a:r>
              <a:rPr kumimoji="1" lang="zh-CN" altLang="en-US" sz="2000" b="1">
                <a:latin typeface="Times New Roman" panose="02020603050405020304" pitchFamily="18" charset="0"/>
                <a:ea typeface="楷体_GB2312" pitchFamily="49" charset="-122"/>
              </a:rPr>
              <a:t>，</a:t>
            </a:r>
            <a:r>
              <a:rPr kumimoji="1" lang="zh-CN" altLang="en-US" sz="2000" b="1">
                <a:latin typeface="Tahoma" panose="020B0604030504040204" pitchFamily="34" charset="0"/>
                <a:ea typeface="楷体_GB2312" pitchFamily="49" charset="-122"/>
              </a:rPr>
              <a:t>可以将这些模式分开。</a:t>
            </a:r>
            <a:r>
              <a:rPr kumimoji="1" lang="en-US" altLang="zh-CN" sz="2000" b="1">
                <a:latin typeface="Times New Roman" panose="02020603050405020304" pitchFamily="18" charset="0"/>
                <a:ea typeface="楷体_GB2312" pitchFamily="49" charset="-122"/>
              </a:rPr>
              <a:t>(b)</a:t>
            </a:r>
            <a:r>
              <a:rPr kumimoji="1" lang="zh-CN" altLang="en-US" sz="2000" b="1">
                <a:latin typeface="Times New Roman" panose="02020603050405020304" pitchFamily="18" charset="0"/>
                <a:ea typeface="楷体_GB2312" pitchFamily="49" charset="-122"/>
              </a:rPr>
              <a:t>包含</a:t>
            </a:r>
            <a:r>
              <a:rPr kumimoji="1" lang="en-US" altLang="zh-CN" sz="2000" b="1">
                <a:latin typeface="Times New Roman" panose="02020603050405020304" pitchFamily="18" charset="0"/>
                <a:ea typeface="楷体_GB2312" pitchFamily="49" charset="-122"/>
              </a:rPr>
              <a:t>3</a:t>
            </a:r>
            <a:r>
              <a:rPr kumimoji="1" lang="zh-CN" altLang="en-US" sz="2000" b="1">
                <a:latin typeface="Times New Roman" panose="02020603050405020304" pitchFamily="18" charset="0"/>
                <a:ea typeface="楷体_GB2312" pitchFamily="49" charset="-122"/>
              </a:rPr>
              <a:t>个模式。</a:t>
            </a:r>
          </a:p>
        </p:txBody>
      </p:sp>
      <p:sp>
        <p:nvSpPr>
          <p:cNvPr id="323590" name="Text Box 6"/>
          <p:cNvSpPr txBox="1">
            <a:spLocks noChangeArrowheads="1"/>
          </p:cNvSpPr>
          <p:nvPr/>
        </p:nvSpPr>
        <p:spPr bwMode="auto">
          <a:xfrm>
            <a:off x="1477963" y="4271963"/>
            <a:ext cx="71866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b="1">
                <a:latin typeface="楷体_GB2312" pitchFamily="49" charset="-122"/>
                <a:ea typeface="楷体_GB2312" pitchFamily="49" charset="-122"/>
              </a:rPr>
              <a:t>    (a)</a:t>
            </a:r>
            <a:r>
              <a:rPr kumimoji="1" lang="zh-CN" altLang="en-US" sz="2000" b="1">
                <a:latin typeface="楷体_GB2312" pitchFamily="49" charset="-122"/>
                <a:ea typeface="楷体_GB2312" pitchFamily="49" charset="-122"/>
              </a:rPr>
              <a:t>单一门限        </a:t>
            </a:r>
            <a:r>
              <a:rPr kumimoji="1" lang="en-US" altLang="zh-CN" sz="2000" b="1">
                <a:latin typeface="楷体_GB2312" pitchFamily="49" charset="-122"/>
                <a:ea typeface="楷体_GB2312" pitchFamily="49" charset="-122"/>
              </a:rPr>
              <a:t>(b)</a:t>
            </a:r>
            <a:r>
              <a:rPr kumimoji="1" lang="zh-CN" altLang="en-US" sz="2000" b="1">
                <a:latin typeface="楷体_GB2312" pitchFamily="49" charset="-122"/>
                <a:ea typeface="楷体_GB2312" pitchFamily="49" charset="-122"/>
              </a:rPr>
              <a:t>多门限进行分割的灰度级直方图</a:t>
            </a:r>
          </a:p>
        </p:txBody>
      </p:sp>
      <p:sp>
        <p:nvSpPr>
          <p:cNvPr id="323591" name="Rectangle 7"/>
          <p:cNvSpPr>
            <a:spLocks noChangeArrowheads="1"/>
          </p:cNvSpPr>
          <p:nvPr/>
        </p:nvSpPr>
        <p:spPr bwMode="auto">
          <a:xfrm>
            <a:off x="1327150" y="4827588"/>
            <a:ext cx="692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a:t>
            </a:r>
            <a:r>
              <a:rPr lang="en-US" altLang="zh-CN"/>
              <a:t>10.25  </a:t>
            </a:r>
            <a:r>
              <a:rPr lang="zh-CN" altLang="en-US"/>
              <a:t>可以用</a:t>
            </a:r>
            <a:r>
              <a:rPr lang="en-US" altLang="zh-CN"/>
              <a:t>(a)</a:t>
            </a:r>
            <a:r>
              <a:rPr lang="zh-CN" altLang="en-US"/>
              <a:t>单一的门限和</a:t>
            </a:r>
            <a:r>
              <a:rPr lang="en-US" altLang="zh-CN"/>
              <a:t>(b)</a:t>
            </a:r>
            <a:r>
              <a:rPr lang="zh-CN" altLang="en-US"/>
              <a:t>多门限进行分割的灰度级直方图</a:t>
            </a:r>
          </a:p>
        </p:txBody>
      </p:sp>
    </p:spTree>
    <p:extLst>
      <p:ext uri="{BB962C8B-B14F-4D97-AF65-F5344CB8AC3E}">
        <p14:creationId xmlns:p14="http://schemas.microsoft.com/office/powerpoint/2010/main" val="397784142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BAF93FF9-8574-446F-B8BF-E34A2FABFE9D}" type="slidenum">
              <a:rPr lang="zh-CN" altLang="en-US"/>
              <a:pPr/>
              <a:t>47</a:t>
            </a:fld>
            <a:endParaRPr lang="en-US" altLang="zh-CN"/>
          </a:p>
        </p:txBody>
      </p:sp>
      <p:sp>
        <p:nvSpPr>
          <p:cNvPr id="244738" name="Rectangle 2"/>
          <p:cNvSpPr>
            <a:spLocks noChangeArrowheads="1"/>
          </p:cNvSpPr>
          <p:nvPr/>
        </p:nvSpPr>
        <p:spPr bwMode="auto">
          <a:xfrm>
            <a:off x="3495675" y="620713"/>
            <a:ext cx="2757488"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基本原理</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244744" name="Rectangle 8"/>
          <p:cNvSpPr>
            <a:spLocks noChangeArrowheads="1"/>
          </p:cNvSpPr>
          <p:nvPr/>
        </p:nvSpPr>
        <p:spPr bwMode="auto">
          <a:xfrm>
            <a:off x="1874838" y="1712913"/>
            <a:ext cx="55499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ct val="35000"/>
              </a:spcBef>
            </a:pPr>
            <a:r>
              <a:rPr lang="zh-CN" altLang="en-US" sz="2000">
                <a:effectLst>
                  <a:outerShdw blurRad="38100" dist="38100" dir="2700000" algn="tl">
                    <a:srgbClr val="C0C0C0"/>
                  </a:outerShdw>
                </a:effectLst>
                <a:latin typeface="Times New Roman" panose="02020603050405020304" pitchFamily="18" charset="0"/>
              </a:rPr>
              <a:t>原始图像——</a:t>
            </a:r>
            <a:r>
              <a:rPr lang="en-US" altLang="zh-CN" sz="2000" b="1" i="1">
                <a:solidFill>
                  <a:srgbClr val="FF0000"/>
                </a:solidFill>
                <a:effectLst>
                  <a:outerShdw blurRad="38100" dist="38100" dir="2700000" algn="tl">
                    <a:srgbClr val="C0C0C0"/>
                  </a:outerShdw>
                </a:effectLst>
                <a:latin typeface="Times New Roman" panose="02020603050405020304" pitchFamily="18" charset="0"/>
              </a:rPr>
              <a:t>f</a:t>
            </a:r>
            <a:r>
              <a:rPr lang="en-US" altLang="zh-CN" sz="2000" b="1">
                <a:solidFill>
                  <a:srgbClr val="FF0000"/>
                </a:solidFill>
                <a:effectLst>
                  <a:outerShdw blurRad="38100" dist="38100" dir="2700000" algn="tl">
                    <a:srgbClr val="C0C0C0"/>
                  </a:outerShdw>
                </a:effectLst>
                <a:latin typeface="Times New Roman" panose="02020603050405020304" pitchFamily="18" charset="0"/>
              </a:rPr>
              <a:t>(</a:t>
            </a:r>
            <a:r>
              <a:rPr lang="en-US" altLang="zh-CN" sz="2000" b="1" i="1">
                <a:solidFill>
                  <a:srgbClr val="FF0000"/>
                </a:solidFill>
                <a:effectLst>
                  <a:outerShdw blurRad="38100" dist="38100" dir="2700000" algn="tl">
                    <a:srgbClr val="C0C0C0"/>
                  </a:outerShdw>
                </a:effectLst>
                <a:latin typeface="Times New Roman" panose="02020603050405020304" pitchFamily="18" charset="0"/>
              </a:rPr>
              <a:t>x,y</a:t>
            </a:r>
            <a:r>
              <a:rPr lang="en-US" altLang="zh-CN" sz="2000" b="1">
                <a:solidFill>
                  <a:srgbClr val="FF0000"/>
                </a:solidFill>
                <a:effectLst>
                  <a:outerShdw blurRad="38100" dist="38100" dir="2700000" algn="tl">
                    <a:srgbClr val="C0C0C0"/>
                  </a:outerShdw>
                </a:effectLst>
                <a:latin typeface="Times New Roman" panose="02020603050405020304" pitchFamily="18" charset="0"/>
              </a:rPr>
              <a:t>) </a:t>
            </a:r>
            <a:r>
              <a:rPr lang="zh-CN" altLang="en-US" sz="2000" b="1">
                <a:solidFill>
                  <a:srgbClr val="FF0000"/>
                </a:solidFill>
                <a:effectLst>
                  <a:outerShdw blurRad="38100" dist="38100" dir="2700000" algn="tl">
                    <a:srgbClr val="C0C0C0"/>
                  </a:outerShdw>
                </a:effectLst>
                <a:latin typeface="Times New Roman" panose="02020603050405020304" pitchFamily="18" charset="0"/>
              </a:rPr>
              <a:t>也是点</a:t>
            </a:r>
            <a:r>
              <a:rPr lang="en-US" altLang="zh-CN" sz="2000" b="1">
                <a:solidFill>
                  <a:srgbClr val="FF0000"/>
                </a:solidFill>
                <a:effectLst>
                  <a:outerShdw blurRad="38100" dist="38100" dir="2700000" algn="tl">
                    <a:srgbClr val="C0C0C0"/>
                  </a:outerShdw>
                </a:effectLst>
                <a:latin typeface="Times New Roman" panose="02020603050405020304" pitchFamily="18" charset="0"/>
              </a:rPr>
              <a:t>(x,y)</a:t>
            </a:r>
            <a:r>
              <a:rPr lang="zh-CN" altLang="en-US" sz="2000" b="1">
                <a:solidFill>
                  <a:srgbClr val="FF0000"/>
                </a:solidFill>
                <a:effectLst>
                  <a:outerShdw blurRad="38100" dist="38100" dir="2700000" algn="tl">
                    <a:srgbClr val="C0C0C0"/>
                  </a:outerShdw>
                </a:effectLst>
                <a:latin typeface="Times New Roman" panose="02020603050405020304" pitchFamily="18" charset="0"/>
              </a:rPr>
              <a:t>的灰度级</a:t>
            </a:r>
          </a:p>
          <a:p>
            <a:pPr algn="just" eaLnBrk="0" hangingPunct="0">
              <a:spcBef>
                <a:spcPct val="35000"/>
              </a:spcBef>
            </a:pPr>
            <a:r>
              <a:rPr lang="zh-CN" altLang="en-US" sz="2000">
                <a:effectLst>
                  <a:outerShdw blurRad="38100" dist="38100" dir="2700000" algn="tl">
                    <a:srgbClr val="C0C0C0"/>
                  </a:outerShdw>
                </a:effectLst>
                <a:latin typeface="Times New Roman" panose="02020603050405020304" pitchFamily="18" charset="0"/>
              </a:rPr>
              <a:t>灰度阈值——</a:t>
            </a:r>
            <a:r>
              <a:rPr lang="en-US" altLang="zh-CN" sz="2000" b="1" i="1">
                <a:solidFill>
                  <a:srgbClr val="FF0000"/>
                </a:solidFill>
                <a:effectLst>
                  <a:outerShdw blurRad="38100" dist="38100" dir="2700000" algn="tl">
                    <a:srgbClr val="C0C0C0"/>
                  </a:outerShdw>
                </a:effectLst>
                <a:latin typeface="Times New Roman" panose="02020603050405020304" pitchFamily="18" charset="0"/>
              </a:rPr>
              <a:t>T</a:t>
            </a:r>
            <a:endParaRPr lang="en-US" altLang="zh-CN" sz="2000">
              <a:solidFill>
                <a:srgbClr val="FF0000"/>
              </a:solidFill>
              <a:effectLst>
                <a:outerShdw blurRad="38100" dist="38100" dir="2700000" algn="tl">
                  <a:srgbClr val="C0C0C0"/>
                </a:outerShdw>
              </a:effectLst>
              <a:latin typeface="Times New Roman" panose="02020603050405020304" pitchFamily="18" charset="0"/>
            </a:endParaRPr>
          </a:p>
          <a:p>
            <a:pPr algn="just" eaLnBrk="0" hangingPunct="0">
              <a:spcBef>
                <a:spcPct val="35000"/>
              </a:spcBef>
            </a:pPr>
            <a:r>
              <a:rPr lang="zh-CN" altLang="en-US" sz="2000">
                <a:effectLst>
                  <a:outerShdw blurRad="38100" dist="38100" dir="2700000" algn="tl">
                    <a:srgbClr val="C0C0C0"/>
                  </a:outerShdw>
                </a:effectLst>
                <a:latin typeface="Times New Roman" panose="02020603050405020304" pitchFamily="18" charset="0"/>
              </a:rPr>
              <a:t>阈值运算得二值图像——</a:t>
            </a:r>
            <a:r>
              <a:rPr lang="en-US" altLang="zh-CN" sz="2000" b="1" i="1">
                <a:solidFill>
                  <a:srgbClr val="FF0000"/>
                </a:solidFill>
                <a:effectLst>
                  <a:outerShdw blurRad="38100" dist="38100" dir="2700000" algn="tl">
                    <a:srgbClr val="C0C0C0"/>
                  </a:outerShdw>
                </a:effectLst>
                <a:latin typeface="Times New Roman" panose="02020603050405020304" pitchFamily="18" charset="0"/>
              </a:rPr>
              <a:t>g</a:t>
            </a:r>
            <a:r>
              <a:rPr lang="en-US" altLang="zh-CN" sz="2000" b="1">
                <a:solidFill>
                  <a:srgbClr val="FF0000"/>
                </a:solidFill>
                <a:effectLst>
                  <a:outerShdw blurRad="38100" dist="38100" dir="2700000" algn="tl">
                    <a:srgbClr val="C0C0C0"/>
                  </a:outerShdw>
                </a:effectLst>
                <a:latin typeface="Times New Roman" panose="02020603050405020304" pitchFamily="18" charset="0"/>
              </a:rPr>
              <a:t>(</a:t>
            </a:r>
            <a:r>
              <a:rPr lang="en-US" altLang="zh-CN" sz="2000" b="1" i="1">
                <a:solidFill>
                  <a:srgbClr val="FF0000"/>
                </a:solidFill>
                <a:effectLst>
                  <a:outerShdw blurRad="38100" dist="38100" dir="2700000" algn="tl">
                    <a:srgbClr val="C0C0C0"/>
                  </a:outerShdw>
                </a:effectLst>
                <a:latin typeface="Times New Roman" panose="02020603050405020304" pitchFamily="18" charset="0"/>
              </a:rPr>
              <a:t>x,y</a:t>
            </a:r>
            <a:r>
              <a:rPr lang="en-US" altLang="zh-CN" sz="2000" b="1">
                <a:solidFill>
                  <a:srgbClr val="FF0000"/>
                </a:solidFill>
                <a:effectLst>
                  <a:outerShdw blurRad="38100" dist="38100" dir="2700000" algn="tl">
                    <a:srgbClr val="C0C0C0"/>
                  </a:outerShdw>
                </a:effectLst>
                <a:latin typeface="Times New Roman" panose="02020603050405020304" pitchFamily="18" charset="0"/>
              </a:rPr>
              <a:t>)</a:t>
            </a:r>
            <a:endParaRPr lang="zh-CN" altLang="en-US" sz="2000" b="1">
              <a:solidFill>
                <a:srgbClr val="FF0000"/>
              </a:solidFill>
              <a:effectLst>
                <a:outerShdw blurRad="38100" dist="38100" dir="2700000" algn="tl">
                  <a:srgbClr val="C0C0C0"/>
                </a:outerShdw>
              </a:effectLst>
              <a:latin typeface="Times New Roman" panose="02020603050405020304" pitchFamily="18" charset="0"/>
            </a:endParaRPr>
          </a:p>
        </p:txBody>
      </p:sp>
      <p:graphicFrame>
        <p:nvGraphicFramePr>
          <p:cNvPr id="244740" name="Object 4"/>
          <p:cNvGraphicFramePr>
            <a:graphicFrameLocks noChangeAspect="1"/>
          </p:cNvGraphicFramePr>
          <p:nvPr/>
        </p:nvGraphicFramePr>
        <p:xfrm>
          <a:off x="2046288" y="3162300"/>
          <a:ext cx="3937000" cy="979488"/>
        </p:xfrm>
        <a:graphic>
          <a:graphicData uri="http://schemas.openxmlformats.org/presentationml/2006/ole">
            <mc:AlternateContent xmlns:mc="http://schemas.openxmlformats.org/markup-compatibility/2006">
              <mc:Choice xmlns:v="urn:schemas-microsoft-com:vml" Requires="v">
                <p:oleObj spid="_x0000_s12306" r:id="rId4" imgW="1955800" imgH="482600" progId="Equation.2">
                  <p:embed/>
                </p:oleObj>
              </mc:Choice>
              <mc:Fallback>
                <p:oleObj r:id="rId4" imgW="1955800" imgH="482600" progId="Equation.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288" y="3162300"/>
                        <a:ext cx="3937000" cy="979488"/>
                      </a:xfrm>
                      <a:prstGeom prst="rect">
                        <a:avLst/>
                      </a:prstGeom>
                      <a:noFill/>
                      <a:ln w="28575">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5" name="Rectangle 9" descr="紫色网格"/>
          <p:cNvSpPr>
            <a:spLocks noChangeArrowheads="1"/>
          </p:cNvSpPr>
          <p:nvPr/>
        </p:nvSpPr>
        <p:spPr bwMode="auto">
          <a:xfrm>
            <a:off x="1104900" y="4257675"/>
            <a:ext cx="7356475" cy="2041525"/>
          </a:xfrm>
          <a:prstGeom prst="rect">
            <a:avLst/>
          </a:prstGeom>
          <a:blipFill dpi="0" rotWithShape="0">
            <a:blip r:embed="rId6"/>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chemeClr val="hlink"/>
                </a:solidFill>
                <a:effectLst>
                  <a:outerShdw blurRad="38100" dist="38100" dir="2700000" algn="tl">
                    <a:srgbClr val="000000"/>
                  </a:outerShdw>
                </a:effectLst>
                <a:latin typeface="Times New Roman" panose="02020603050405020304" pitchFamily="18" charset="0"/>
                <a:sym typeface="Webdings" panose="05030102010509060703" pitchFamily="18" charset="2"/>
              </a:rPr>
              <a:t></a:t>
            </a:r>
            <a:r>
              <a:rPr lang="zh-CN" altLang="en-US" sz="2000" b="1">
                <a:solidFill>
                  <a:schemeClr val="bg1"/>
                </a:solidFill>
                <a:effectLst>
                  <a:outerShdw blurRad="38100" dist="38100" dir="2700000" algn="tl">
                    <a:srgbClr val="000000"/>
                  </a:outerShdw>
                </a:effectLst>
                <a:latin typeface="Times New Roman" panose="02020603050405020304" pitchFamily="18" charset="0"/>
              </a:rPr>
              <a:t>  阈值</a:t>
            </a:r>
            <a:r>
              <a:rPr lang="en-US" altLang="zh-CN" sz="2000" b="1">
                <a:solidFill>
                  <a:schemeClr val="bg1"/>
                </a:solidFill>
                <a:effectLst>
                  <a:outerShdw blurRad="38100" dist="38100" dir="2700000" algn="tl">
                    <a:srgbClr val="000000"/>
                  </a:outerShdw>
                </a:effectLst>
                <a:latin typeface="Times New Roman" panose="02020603050405020304" pitchFamily="18" charset="0"/>
              </a:rPr>
              <a:t>T</a:t>
            </a:r>
            <a:r>
              <a:rPr lang="zh-CN" altLang="en-US" sz="2000" b="1">
                <a:solidFill>
                  <a:schemeClr val="bg1"/>
                </a:solidFill>
                <a:effectLst>
                  <a:outerShdw blurRad="38100" dist="38100" dir="2700000" algn="tl">
                    <a:srgbClr val="000000"/>
                  </a:outerShdw>
                </a:effectLst>
                <a:latin typeface="Times New Roman" panose="02020603050405020304" pitchFamily="18" charset="0"/>
              </a:rPr>
              <a:t>选择直接影响分割效果，通常可以通过对灰度直方图     </a:t>
            </a:r>
          </a:p>
          <a:p>
            <a:pPr eaLnBrk="0" hangingPunct="0"/>
            <a:r>
              <a:rPr lang="zh-CN" altLang="en-US" sz="2000" b="1">
                <a:solidFill>
                  <a:schemeClr val="bg1"/>
                </a:solidFill>
                <a:effectLst>
                  <a:outerShdw blurRad="38100" dist="38100" dir="2700000" algn="tl">
                    <a:srgbClr val="000000"/>
                  </a:outerShdw>
                </a:effectLst>
                <a:latin typeface="Times New Roman" panose="02020603050405020304" pitchFamily="18" charset="0"/>
              </a:rPr>
              <a:t> 的分析来确定它的值。 </a:t>
            </a:r>
          </a:p>
          <a:p>
            <a:pPr eaLnBrk="0" hangingPunct="0"/>
            <a:r>
              <a:rPr lang="zh-CN" altLang="en-US" sz="2400" b="1">
                <a:solidFill>
                  <a:schemeClr val="hlink"/>
                </a:solidFill>
                <a:effectLst>
                  <a:outerShdw blurRad="38100" dist="38100" dir="2700000" algn="tl">
                    <a:srgbClr val="000000"/>
                  </a:outerShdw>
                </a:effectLst>
                <a:latin typeface="Times New Roman" panose="02020603050405020304" pitchFamily="18" charset="0"/>
                <a:sym typeface="Webdings" panose="05030102010509060703" pitchFamily="18" charset="2"/>
              </a:rPr>
              <a:t>  </a:t>
            </a:r>
            <a:r>
              <a:rPr lang="en-US" altLang="zh-CN" sz="2400" b="1">
                <a:solidFill>
                  <a:schemeClr val="hlink"/>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T</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依赖于： </a:t>
            </a:r>
          </a:p>
          <a:p>
            <a:pPr lvl="1"/>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1</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、仅依赖于</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f(x,y) </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：仅取决于灰度值</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rPr>
              <a:t>阈值是全局的</a:t>
            </a:r>
            <a:endParaRPr lang="en-US" altLang="zh-CN"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endParaRPr>
          </a:p>
          <a:p>
            <a:pPr lvl="1"/>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2</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、依赖于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f(x,y) </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和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p(x,y) </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 取决于空间坐标（</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x,y</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rPr>
              <a:t>阈值是局部的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rPr>
              <a:t>( p(x,y)</a:t>
            </a:r>
            <a:r>
              <a:rPr lang="zh-CN" altLang="en-US"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rPr>
              <a:t>表示这个点的局部性质 </a:t>
            </a:r>
            <a:r>
              <a:rPr lang="en-US" altLang="zh-CN" sz="2000" b="1">
                <a:solidFill>
                  <a:schemeClr val="bg1"/>
                </a:solidFill>
                <a:effectLst>
                  <a:outerShdw blurRad="38100" dist="38100" dir="2700000" algn="tl">
                    <a:srgbClr val="000000"/>
                  </a:outerShdw>
                </a:effectLst>
                <a:latin typeface="Times New Roman" panose="02020603050405020304" pitchFamily="18" charset="0"/>
                <a:sym typeface="Wingdings 3" panose="05040102010807070707" pitchFamily="18" charset="2"/>
              </a:rPr>
              <a:t>)</a:t>
            </a:r>
          </a:p>
        </p:txBody>
      </p:sp>
      <p:sp>
        <p:nvSpPr>
          <p:cNvPr id="244746" name="Text Box 10"/>
          <p:cNvSpPr txBox="1">
            <a:spLocks noChangeArrowheads="1"/>
          </p:cNvSpPr>
          <p:nvPr/>
        </p:nvSpPr>
        <p:spPr bwMode="auto">
          <a:xfrm>
            <a:off x="6500813" y="2854325"/>
            <a:ext cx="9477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b="1">
                <a:solidFill>
                  <a:srgbClr val="FF0000"/>
                </a:solidFill>
                <a:latin typeface="Tahoma" panose="020B0604030504040204" pitchFamily="34" charset="0"/>
                <a:ea typeface="楷体_GB2312" pitchFamily="49" charset="-122"/>
              </a:rPr>
              <a:t>对象点</a:t>
            </a:r>
          </a:p>
        </p:txBody>
      </p:sp>
      <p:sp>
        <p:nvSpPr>
          <p:cNvPr id="244747" name="Text Box 11"/>
          <p:cNvSpPr txBox="1">
            <a:spLocks noChangeArrowheads="1"/>
          </p:cNvSpPr>
          <p:nvPr/>
        </p:nvSpPr>
        <p:spPr bwMode="auto">
          <a:xfrm>
            <a:off x="6665913" y="3667125"/>
            <a:ext cx="9477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b="1">
                <a:solidFill>
                  <a:srgbClr val="FF0000"/>
                </a:solidFill>
                <a:latin typeface="Tahoma" panose="020B0604030504040204" pitchFamily="34" charset="0"/>
                <a:ea typeface="楷体_GB2312" pitchFamily="49" charset="-122"/>
              </a:rPr>
              <a:t>背景点</a:t>
            </a:r>
          </a:p>
        </p:txBody>
      </p:sp>
      <p:sp>
        <p:nvSpPr>
          <p:cNvPr id="244748" name="Line 12"/>
          <p:cNvSpPr>
            <a:spLocks noChangeShapeType="1"/>
          </p:cNvSpPr>
          <p:nvPr/>
        </p:nvSpPr>
        <p:spPr bwMode="auto">
          <a:xfrm flipV="1">
            <a:off x="5956300" y="3124200"/>
            <a:ext cx="635000" cy="29210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44749" name="Line 13"/>
          <p:cNvSpPr>
            <a:spLocks noChangeShapeType="1"/>
          </p:cNvSpPr>
          <p:nvPr/>
        </p:nvSpPr>
        <p:spPr bwMode="auto">
          <a:xfrm flipV="1">
            <a:off x="5994400" y="3835400"/>
            <a:ext cx="647700" cy="6350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extLst>
      <p:ext uri="{BB962C8B-B14F-4D97-AF65-F5344CB8AC3E}">
        <p14:creationId xmlns:p14="http://schemas.microsoft.com/office/powerpoint/2010/main" val="339723792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2"/>
          </p:nvPr>
        </p:nvSpPr>
        <p:spPr/>
        <p:txBody>
          <a:bodyPr/>
          <a:lstStyle/>
          <a:p>
            <a:fld id="{AE034455-BE31-4857-B145-898E5142C59B}" type="slidenum">
              <a:rPr lang="zh-CN" altLang="en-US"/>
              <a:pPr/>
              <a:t>48</a:t>
            </a:fld>
            <a:endParaRPr lang="en-US" altLang="zh-CN"/>
          </a:p>
        </p:txBody>
      </p:sp>
      <p:sp>
        <p:nvSpPr>
          <p:cNvPr id="422917" name="Rectangle 5"/>
          <p:cNvSpPr>
            <a:spLocks noChangeArrowheads="1"/>
          </p:cNvSpPr>
          <p:nvPr/>
        </p:nvSpPr>
        <p:spPr bwMode="auto">
          <a:xfrm>
            <a:off x="1704975" y="239713"/>
            <a:ext cx="3849688"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10.3.2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亮度的作用</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pic>
        <p:nvPicPr>
          <p:cNvPr id="422918" name="Picture 6"/>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15900" y="1209675"/>
            <a:ext cx="5353050" cy="5191125"/>
          </a:xfrm>
          <a:prstGeom prst="rect">
            <a:avLst/>
          </a:prstGeom>
          <a:ln/>
        </p:spPr>
      </p:pic>
      <p:graphicFrame>
        <p:nvGraphicFramePr>
          <p:cNvPr id="422920" name="Object 8"/>
          <p:cNvGraphicFramePr>
            <a:graphicFrameLocks noGrp="1" noChangeAspect="1"/>
          </p:cNvGraphicFramePr>
          <p:nvPr>
            <p:ph/>
          </p:nvPr>
        </p:nvGraphicFramePr>
        <p:xfrm>
          <a:off x="5570538" y="1770063"/>
          <a:ext cx="3382962" cy="1701800"/>
        </p:xfrm>
        <a:graphic>
          <a:graphicData uri="http://schemas.openxmlformats.org/presentationml/2006/ole">
            <mc:AlternateContent xmlns:mc="http://schemas.openxmlformats.org/markup-compatibility/2006">
              <mc:Choice xmlns:v="urn:schemas-microsoft-com:vml" Requires="v">
                <p:oleObj spid="_x0000_s13330" name="Equation" r:id="rId4" imgW="1815840" imgH="914400" progId="Equation.DSMT4">
                  <p:embed/>
                </p:oleObj>
              </mc:Choice>
              <mc:Fallback>
                <p:oleObj name="Equation" r:id="rId4" imgW="1815840" imgH="9144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538" y="1770063"/>
                        <a:ext cx="3382962"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922" name="Text Box 10"/>
          <p:cNvSpPr txBox="1">
            <a:spLocks noChangeArrowheads="1"/>
          </p:cNvSpPr>
          <p:nvPr/>
        </p:nvSpPr>
        <p:spPr bwMode="auto">
          <a:xfrm>
            <a:off x="923925" y="12176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(a)</a:t>
            </a:r>
          </a:p>
        </p:txBody>
      </p:sp>
      <p:sp>
        <p:nvSpPr>
          <p:cNvPr id="422923" name="Text Box 11"/>
          <p:cNvSpPr txBox="1">
            <a:spLocks noChangeArrowheads="1"/>
          </p:cNvSpPr>
          <p:nvPr/>
        </p:nvSpPr>
        <p:spPr bwMode="auto">
          <a:xfrm>
            <a:off x="288925" y="29702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(b)</a:t>
            </a:r>
          </a:p>
        </p:txBody>
      </p:sp>
      <p:sp>
        <p:nvSpPr>
          <p:cNvPr id="422924" name="Text Box 12"/>
          <p:cNvSpPr txBox="1">
            <a:spLocks noChangeArrowheads="1"/>
          </p:cNvSpPr>
          <p:nvPr/>
        </p:nvSpPr>
        <p:spPr bwMode="auto">
          <a:xfrm>
            <a:off x="2409825" y="29956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(c)</a:t>
            </a:r>
          </a:p>
        </p:txBody>
      </p:sp>
      <p:sp>
        <p:nvSpPr>
          <p:cNvPr id="422925" name="Text Box 13"/>
          <p:cNvSpPr txBox="1">
            <a:spLocks noChangeArrowheads="1"/>
          </p:cNvSpPr>
          <p:nvPr/>
        </p:nvSpPr>
        <p:spPr bwMode="auto">
          <a:xfrm>
            <a:off x="250825" y="46974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(d)</a:t>
            </a:r>
          </a:p>
        </p:txBody>
      </p:sp>
      <p:sp>
        <p:nvSpPr>
          <p:cNvPr id="422926" name="Text Box 14"/>
          <p:cNvSpPr txBox="1">
            <a:spLocks noChangeArrowheads="1"/>
          </p:cNvSpPr>
          <p:nvPr/>
        </p:nvSpPr>
        <p:spPr bwMode="auto">
          <a:xfrm>
            <a:off x="2397125" y="46974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(e)</a:t>
            </a:r>
          </a:p>
        </p:txBody>
      </p:sp>
      <p:sp>
        <p:nvSpPr>
          <p:cNvPr id="422927" name="Rectangle 15"/>
          <p:cNvSpPr>
            <a:spLocks noChangeArrowheads="1"/>
          </p:cNvSpPr>
          <p:nvPr/>
        </p:nvSpPr>
        <p:spPr bwMode="auto">
          <a:xfrm>
            <a:off x="4870450" y="4795838"/>
            <a:ext cx="38417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a:t>
            </a:r>
            <a:r>
              <a:rPr lang="en-US" altLang="zh-CN"/>
              <a:t>10.26 (a)</a:t>
            </a:r>
            <a:r>
              <a:rPr lang="zh-CN" altLang="en-US"/>
              <a:t>计算机生成的反射函数；</a:t>
            </a:r>
          </a:p>
          <a:p>
            <a:r>
              <a:rPr lang="en-US" altLang="zh-CN"/>
              <a:t>(b)</a:t>
            </a:r>
            <a:r>
              <a:rPr lang="zh-CN" altLang="en-US"/>
              <a:t>反射函数的直方图；</a:t>
            </a:r>
          </a:p>
          <a:p>
            <a:r>
              <a:rPr lang="en-US" altLang="zh-CN"/>
              <a:t>(c)</a:t>
            </a:r>
            <a:r>
              <a:rPr lang="zh-CN" altLang="en-US"/>
              <a:t>计算机生成的亮度函数；</a:t>
            </a:r>
          </a:p>
          <a:p>
            <a:r>
              <a:rPr lang="en-US" altLang="zh-CN"/>
              <a:t>(d) (a)</a:t>
            </a:r>
            <a:r>
              <a:rPr lang="zh-CN" altLang="en-US"/>
              <a:t>和</a:t>
            </a:r>
            <a:r>
              <a:rPr lang="en-US" altLang="zh-CN"/>
              <a:t>(c)</a:t>
            </a:r>
            <a:r>
              <a:rPr lang="zh-CN" altLang="en-US"/>
              <a:t>的乘积；</a:t>
            </a:r>
          </a:p>
          <a:p>
            <a:r>
              <a:rPr lang="en-US" altLang="zh-CN"/>
              <a:t>(e)</a:t>
            </a:r>
            <a:r>
              <a:rPr lang="zh-CN" altLang="en-US"/>
              <a:t>乘积图像的直方图</a:t>
            </a:r>
          </a:p>
        </p:txBody>
      </p:sp>
      <p:sp>
        <p:nvSpPr>
          <p:cNvPr id="422928" name="Text Box 16"/>
          <p:cNvSpPr txBox="1">
            <a:spLocks noChangeArrowheads="1"/>
          </p:cNvSpPr>
          <p:nvPr/>
        </p:nvSpPr>
        <p:spPr bwMode="auto">
          <a:xfrm>
            <a:off x="5530850" y="768350"/>
            <a:ext cx="36131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       由第四章（频域图像增强）</a:t>
            </a:r>
          </a:p>
          <a:p>
            <a:r>
              <a:rPr lang="zh-CN" altLang="en-US"/>
              <a:t>我们知道图像</a:t>
            </a:r>
            <a:r>
              <a:rPr lang="en-US" altLang="zh-CN"/>
              <a:t>f(x,y)</a:t>
            </a:r>
            <a:r>
              <a:rPr lang="zh-CN" altLang="en-US"/>
              <a:t>可以</a:t>
            </a:r>
          </a:p>
          <a:p>
            <a:r>
              <a:rPr lang="zh-CN" altLang="en-US"/>
              <a:t>表达成亮度和反射两部分的乘积：</a:t>
            </a:r>
          </a:p>
        </p:txBody>
      </p:sp>
      <p:sp>
        <p:nvSpPr>
          <p:cNvPr id="422929" name="Text Box 17"/>
          <p:cNvSpPr txBox="1">
            <a:spLocks noChangeArrowheads="1"/>
          </p:cNvSpPr>
          <p:nvPr/>
        </p:nvSpPr>
        <p:spPr bwMode="auto">
          <a:xfrm>
            <a:off x="5518150" y="3525838"/>
            <a:ext cx="38417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t>i</a:t>
            </a:r>
            <a:r>
              <a:rPr lang="en-US" altLang="en-US"/>
              <a:t>´</a:t>
            </a:r>
            <a:r>
              <a:rPr lang="en-US" altLang="zh-CN"/>
              <a:t> (x,y)</a:t>
            </a:r>
            <a:r>
              <a:rPr lang="zh-CN" altLang="en-US"/>
              <a:t>和</a:t>
            </a:r>
            <a:r>
              <a:rPr lang="en-US" altLang="zh-CN"/>
              <a:t>r</a:t>
            </a:r>
            <a:r>
              <a:rPr lang="en-US" altLang="en-US"/>
              <a:t>´</a:t>
            </a:r>
            <a:r>
              <a:rPr lang="en-US" altLang="zh-CN"/>
              <a:t> (x,y)</a:t>
            </a:r>
            <a:r>
              <a:rPr lang="zh-CN" altLang="en-US"/>
              <a:t>是独立的随机变量，</a:t>
            </a:r>
          </a:p>
          <a:p>
            <a:r>
              <a:rPr lang="en-US" altLang="zh-CN"/>
              <a:t>z(x,y)</a:t>
            </a:r>
            <a:r>
              <a:rPr lang="zh-CN" altLang="en-US"/>
              <a:t>的直方图是</a:t>
            </a:r>
            <a:r>
              <a:rPr lang="zh-CN" altLang="en-US">
                <a:solidFill>
                  <a:srgbClr val="FF0000"/>
                </a:solidFill>
              </a:rPr>
              <a:t>一个简单的尖峰</a:t>
            </a:r>
          </a:p>
          <a:p>
            <a:r>
              <a:rPr lang="en-US" altLang="zh-CN">
                <a:solidFill>
                  <a:srgbClr val="FF0000"/>
                </a:solidFill>
              </a:rPr>
              <a:t>(</a:t>
            </a:r>
            <a:r>
              <a:rPr lang="zh-CN" altLang="en-US">
                <a:solidFill>
                  <a:srgbClr val="FF0000"/>
                </a:solidFill>
              </a:rPr>
              <a:t>类似脉冲信号</a:t>
            </a:r>
            <a:r>
              <a:rPr lang="en-US" altLang="zh-CN">
                <a:solidFill>
                  <a:srgbClr val="FF0000"/>
                </a:solidFill>
              </a:rPr>
              <a:t>)</a:t>
            </a:r>
          </a:p>
        </p:txBody>
      </p:sp>
      <p:sp useBgFill="1">
        <p:nvSpPr>
          <p:cNvPr id="422930" name="Text Box 18"/>
          <p:cNvSpPr txBox="1">
            <a:spLocks noChangeArrowheads="1"/>
          </p:cNvSpPr>
          <p:nvPr/>
        </p:nvSpPr>
        <p:spPr bwMode="auto">
          <a:xfrm>
            <a:off x="4622800" y="1673225"/>
            <a:ext cx="957263" cy="31035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40125382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B9DBE8CD-BB3E-4F63-9A69-D6C3FBA0B6BA}" type="slidenum">
              <a:rPr lang="zh-CN" altLang="en-US"/>
              <a:pPr/>
              <a:t>49</a:t>
            </a:fld>
            <a:endParaRPr lang="en-US" altLang="zh-CN"/>
          </a:p>
        </p:txBody>
      </p:sp>
      <p:sp>
        <p:nvSpPr>
          <p:cNvPr id="274434" name="Rectangle 2"/>
          <p:cNvSpPr>
            <a:spLocks noChangeArrowheads="1"/>
          </p:cNvSpPr>
          <p:nvPr/>
        </p:nvSpPr>
        <p:spPr bwMode="auto">
          <a:xfrm>
            <a:off x="2657475" y="704850"/>
            <a:ext cx="41830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10.3.3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全局门限</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graphicFrame>
        <p:nvGraphicFramePr>
          <p:cNvPr id="274438" name="Object 6"/>
          <p:cNvGraphicFramePr>
            <a:graphicFrameLocks noChangeAspect="1"/>
          </p:cNvGraphicFramePr>
          <p:nvPr/>
        </p:nvGraphicFramePr>
        <p:xfrm>
          <a:off x="2408238" y="2279650"/>
          <a:ext cx="4232275" cy="2301875"/>
        </p:xfrm>
        <a:graphic>
          <a:graphicData uri="http://schemas.openxmlformats.org/presentationml/2006/ole">
            <mc:AlternateContent xmlns:mc="http://schemas.openxmlformats.org/markup-compatibility/2006">
              <mc:Choice xmlns:v="urn:schemas-microsoft-com:vml" Requires="v">
                <p:oleObj spid="_x0000_s14354" r:id="rId4" imgW="2790476" imgH="1733333" progId="Paint.Picture">
                  <p:embed/>
                </p:oleObj>
              </mc:Choice>
              <mc:Fallback>
                <p:oleObj r:id="rId4" imgW="2790476" imgH="173333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3385"/>
                      <a:stretch>
                        <a:fillRect/>
                      </a:stretch>
                    </p:blipFill>
                    <p:spPr bwMode="auto">
                      <a:xfrm>
                        <a:off x="2408238" y="2279650"/>
                        <a:ext cx="4232275" cy="230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4440" name="Rectangle 8"/>
          <p:cNvSpPr>
            <a:spLocks noChangeArrowheads="1"/>
          </p:cNvSpPr>
          <p:nvPr/>
        </p:nvSpPr>
        <p:spPr bwMode="auto">
          <a:xfrm>
            <a:off x="2600325" y="4867275"/>
            <a:ext cx="3905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a:effectLst>
                  <a:outerShdw blurRad="38100" dist="38100" dir="2700000" algn="tl">
                    <a:srgbClr val="C0C0C0"/>
                  </a:outerShdw>
                </a:effectLst>
              </a:rPr>
              <a:t>图</a:t>
            </a:r>
            <a:r>
              <a:rPr lang="en-US" altLang="zh-CN">
                <a:effectLst>
                  <a:outerShdw blurRad="38100" dist="38100" dir="2700000" algn="tl">
                    <a:srgbClr val="C0C0C0"/>
                  </a:outerShdw>
                </a:effectLst>
              </a:rPr>
              <a:t>10.27</a:t>
            </a:r>
            <a:r>
              <a:rPr lang="en-US" altLang="zh-CN">
                <a:effectLst>
                  <a:outerShdw blurRad="38100" dist="38100" dir="2700000" algn="tl">
                    <a:srgbClr val="C0C0C0"/>
                  </a:outerShdw>
                </a:effectLst>
                <a:latin typeface="宋体" panose="02010600030101010101" pitchFamily="2" charset="-122"/>
              </a:rPr>
              <a:t> </a:t>
            </a:r>
            <a:r>
              <a:rPr lang="zh-CN" altLang="en-US">
                <a:effectLst>
                  <a:outerShdw blurRad="38100" dist="38100" dir="2700000" algn="tl">
                    <a:srgbClr val="C0C0C0"/>
                  </a:outerShdw>
                </a:effectLst>
                <a:latin typeface="宋体" panose="02010600030101010101" pitchFamily="2" charset="-122"/>
              </a:rPr>
              <a:t>利用灰度直方图求双峰或多峰选择两峰之间的谷底作为阈值</a:t>
            </a:r>
            <a:r>
              <a:rPr lang="zh-CN" altLang="en-US">
                <a:effectLst>
                  <a:outerShdw blurRad="38100" dist="38100" dir="2700000" algn="tl">
                    <a:srgbClr val="C0C0C0"/>
                  </a:outerShdw>
                </a:effectLst>
                <a:latin typeface="Tahoma" panose="020B0604030504040204" pitchFamily="34" charset="0"/>
              </a:rPr>
              <a:t> </a:t>
            </a:r>
            <a:r>
              <a:rPr lang="en-US" altLang="zh-CN">
                <a:effectLst>
                  <a:outerShdw blurRad="38100" dist="38100" dir="2700000" algn="tl">
                    <a:srgbClr val="C0C0C0"/>
                  </a:outerShdw>
                </a:effectLst>
                <a:latin typeface="Tahoma" panose="020B0604030504040204" pitchFamily="34" charset="0"/>
              </a:rPr>
              <a:t>T</a:t>
            </a:r>
            <a:endParaRPr lang="en-US" altLang="zh-CN">
              <a:effectLst>
                <a:outerShdw blurRad="38100" dist="38100" dir="2700000" algn="tl">
                  <a:srgbClr val="C0C0C0"/>
                </a:outerShdw>
              </a:effectLst>
              <a:latin typeface="Times New Roman" panose="02020603050405020304" pitchFamily="18" charset="0"/>
            </a:endParaRPr>
          </a:p>
        </p:txBody>
      </p:sp>
    </p:spTree>
    <p:extLst>
      <p:ext uri="{BB962C8B-B14F-4D97-AF65-F5344CB8AC3E}">
        <p14:creationId xmlns:p14="http://schemas.microsoft.com/office/powerpoint/2010/main" val="42391747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间断检测</a:t>
            </a:r>
          </a:p>
        </p:txBody>
      </p:sp>
      <p:sp>
        <p:nvSpPr>
          <p:cNvPr id="3" name="内容占位符 2"/>
          <p:cNvSpPr>
            <a:spLocks noGrp="1"/>
          </p:cNvSpPr>
          <p:nvPr>
            <p:ph idx="1"/>
          </p:nvPr>
        </p:nvSpPr>
        <p:spPr/>
        <p:txBody>
          <a:bodyPr/>
          <a:lstStyle/>
          <a:p>
            <a:r>
              <a:rPr lang="zh-CN" altLang="en-US" dirty="0"/>
              <a:t>寻找间断</a:t>
            </a:r>
            <a:endParaRPr lang="en-US" altLang="zh-CN" dirty="0"/>
          </a:p>
          <a:p>
            <a:pPr lvl="1"/>
            <a:r>
              <a:rPr lang="zh-CN" altLang="en-US" dirty="0"/>
              <a:t>找出图像中的边缘部分</a:t>
            </a:r>
            <a:endParaRPr lang="en-US" altLang="zh-CN" dirty="0"/>
          </a:p>
          <a:p>
            <a:r>
              <a:rPr lang="zh-CN" altLang="en-US" dirty="0"/>
              <a:t>方法</a:t>
            </a:r>
            <a:endParaRPr lang="en-US" altLang="zh-CN" dirty="0"/>
          </a:p>
          <a:p>
            <a:pPr lvl="1"/>
            <a:r>
              <a:rPr lang="zh-CN" altLang="en-US" dirty="0"/>
              <a:t>模板处理</a:t>
            </a:r>
            <a:endParaRPr lang="en-US" altLang="zh-CN" dirty="0"/>
          </a:p>
          <a:p>
            <a:pPr lvl="1"/>
            <a:r>
              <a:rPr lang="zh-CN" altLang="en-US" dirty="0"/>
              <a:t>以</a:t>
            </a:r>
            <a:r>
              <a:rPr lang="en-US" altLang="zh-CN" dirty="0"/>
              <a:t>3x3</a:t>
            </a:r>
            <a:r>
              <a:rPr lang="zh-CN" altLang="en-US" dirty="0"/>
              <a:t>的模板为例：</a:t>
            </a:r>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09600" y="3581400"/>
            <a:ext cx="2190750" cy="2171700"/>
          </a:xfrm>
          <a:prstGeom prst="rect">
            <a:avLst/>
          </a:prstGeom>
        </p:spPr>
      </p:pic>
      <p:pic>
        <p:nvPicPr>
          <p:cNvPr id="6" name="图片 5"/>
          <p:cNvPicPr>
            <a:picLocks noChangeAspect="1"/>
          </p:cNvPicPr>
          <p:nvPr/>
        </p:nvPicPr>
        <p:blipFill>
          <a:blip r:embed="rId3"/>
          <a:stretch>
            <a:fillRect/>
          </a:stretch>
        </p:blipFill>
        <p:spPr>
          <a:xfrm>
            <a:off x="4800600" y="4200525"/>
            <a:ext cx="2914650" cy="933450"/>
          </a:xfrm>
          <a:prstGeom prst="rect">
            <a:avLst/>
          </a:prstGeom>
        </p:spPr>
      </p:pic>
      <p:sp>
        <p:nvSpPr>
          <p:cNvPr id="7" name="文本框 6"/>
          <p:cNvSpPr txBox="1"/>
          <p:nvPr/>
        </p:nvSpPr>
        <p:spPr>
          <a:xfrm>
            <a:off x="990600" y="5932439"/>
            <a:ext cx="6629400" cy="646331"/>
          </a:xfrm>
          <a:prstGeom prst="rect">
            <a:avLst/>
          </a:prstGeom>
          <a:noFill/>
        </p:spPr>
        <p:txBody>
          <a:bodyPr wrap="square" rtlCol="0">
            <a:spAutoFit/>
          </a:bodyPr>
          <a:lstStyle/>
          <a:p>
            <a:r>
              <a:rPr lang="zh-CN" altLang="en-US" dirty="0"/>
              <a:t>这里</a:t>
            </a:r>
            <a:r>
              <a:rPr lang="en-US" altLang="zh-CN" dirty="0" err="1"/>
              <a:t>z_i</a:t>
            </a:r>
            <a:r>
              <a:rPr lang="zh-CN" altLang="en-US" dirty="0"/>
              <a:t>是与模板系数</a:t>
            </a:r>
            <a:r>
              <a:rPr lang="en-US" altLang="zh-CN" dirty="0" err="1"/>
              <a:t>w_i</a:t>
            </a:r>
            <a:r>
              <a:rPr lang="zh-CN" altLang="en-US" dirty="0"/>
              <a:t>相联系的像素的灰度级。模板的响应定义是相对于它的中心位置</a:t>
            </a:r>
          </a:p>
        </p:txBody>
      </p:sp>
    </p:spTree>
    <p:extLst>
      <p:ext uri="{BB962C8B-B14F-4D97-AF65-F5344CB8AC3E}">
        <p14:creationId xmlns:p14="http://schemas.microsoft.com/office/powerpoint/2010/main" val="3222655761"/>
      </p:ext>
    </p:extLst>
  </p:cSld>
  <p:clrMapOvr>
    <a:masterClrMapping/>
  </p:clrMapOvr>
  <p:transition spd="slow">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A3A63B71-7374-4455-A9E6-5D6D2804B337}" type="slidenum">
              <a:rPr lang="zh-CN" altLang="en-US"/>
              <a:pPr/>
              <a:t>50</a:t>
            </a:fld>
            <a:endParaRPr lang="en-US" altLang="zh-CN"/>
          </a:p>
        </p:txBody>
      </p:sp>
      <p:pic>
        <p:nvPicPr>
          <p:cNvPr id="42394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381125" y="1601788"/>
            <a:ext cx="6432550" cy="4140200"/>
          </a:xfrm>
          <a:ln/>
        </p:spPr>
      </p:pic>
      <p:sp>
        <p:nvSpPr>
          <p:cNvPr id="423941" name="Rectangle 5"/>
          <p:cNvSpPr>
            <a:spLocks noChangeArrowheads="1"/>
          </p:cNvSpPr>
          <p:nvPr/>
        </p:nvSpPr>
        <p:spPr bwMode="auto">
          <a:xfrm>
            <a:off x="3394075" y="704850"/>
            <a:ext cx="25701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阈值选择</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23942" name="Text Box 6"/>
          <p:cNvSpPr txBox="1">
            <a:spLocks noChangeArrowheads="1"/>
          </p:cNvSpPr>
          <p:nvPr/>
        </p:nvSpPr>
        <p:spPr bwMode="auto">
          <a:xfrm>
            <a:off x="2397125" y="15478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(a)</a:t>
            </a:r>
          </a:p>
        </p:txBody>
      </p:sp>
      <p:sp>
        <p:nvSpPr>
          <p:cNvPr id="423943" name="Text Box 7"/>
          <p:cNvSpPr txBox="1">
            <a:spLocks noChangeArrowheads="1"/>
          </p:cNvSpPr>
          <p:nvPr/>
        </p:nvSpPr>
        <p:spPr bwMode="auto">
          <a:xfrm>
            <a:off x="1381125" y="37957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(b)</a:t>
            </a:r>
          </a:p>
        </p:txBody>
      </p:sp>
      <p:sp>
        <p:nvSpPr>
          <p:cNvPr id="423944" name="Text Box 8"/>
          <p:cNvSpPr txBox="1">
            <a:spLocks noChangeArrowheads="1"/>
          </p:cNvSpPr>
          <p:nvPr/>
        </p:nvSpPr>
        <p:spPr bwMode="auto">
          <a:xfrm>
            <a:off x="3895725" y="3643313"/>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(c)</a:t>
            </a:r>
          </a:p>
        </p:txBody>
      </p:sp>
      <p:sp>
        <p:nvSpPr>
          <p:cNvPr id="423945" name="Rectangle 9"/>
          <p:cNvSpPr>
            <a:spLocks noChangeArrowheads="1"/>
          </p:cNvSpPr>
          <p:nvPr/>
        </p:nvSpPr>
        <p:spPr bwMode="auto">
          <a:xfrm>
            <a:off x="679450" y="5784850"/>
            <a:ext cx="795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a:t>
            </a:r>
            <a:r>
              <a:rPr lang="en-US" altLang="zh-CN"/>
              <a:t>10.28 (a)</a:t>
            </a:r>
            <a:r>
              <a:rPr lang="zh-CN" altLang="en-US"/>
              <a:t>原图；</a:t>
            </a:r>
            <a:r>
              <a:rPr lang="en-US" altLang="zh-CN"/>
              <a:t>(b)</a:t>
            </a:r>
            <a:r>
              <a:rPr lang="zh-CN" altLang="en-US"/>
              <a:t>图像的直方图；</a:t>
            </a:r>
            <a:r>
              <a:rPr lang="en-US" altLang="zh-CN"/>
              <a:t>(c)</a:t>
            </a:r>
            <a:r>
              <a:rPr lang="zh-CN" altLang="en-US"/>
              <a:t>使用全局门限</a:t>
            </a:r>
            <a:r>
              <a:rPr lang="en-US" altLang="zh-CN"/>
              <a:t>T</a:t>
            </a:r>
            <a:r>
              <a:rPr lang="zh-CN" altLang="en-US"/>
              <a:t>处理图像得到的结果，</a:t>
            </a:r>
          </a:p>
          <a:p>
            <a:r>
              <a:rPr lang="zh-CN" altLang="en-US"/>
              <a:t>门限</a:t>
            </a:r>
            <a:r>
              <a:rPr lang="en-US" altLang="zh-CN"/>
              <a:t>T</a:t>
            </a:r>
            <a:r>
              <a:rPr lang="zh-CN" altLang="en-US"/>
              <a:t>是灰度级最大值和最小值的中间值</a:t>
            </a:r>
            <a:endParaRPr lang="en-US" altLang="zh-CN"/>
          </a:p>
        </p:txBody>
      </p:sp>
      <p:sp useBgFill="1">
        <p:nvSpPr>
          <p:cNvPr id="423946" name="Text Box 10"/>
          <p:cNvSpPr txBox="1">
            <a:spLocks noChangeArrowheads="1"/>
          </p:cNvSpPr>
          <p:nvPr/>
        </p:nvSpPr>
        <p:spPr bwMode="auto">
          <a:xfrm>
            <a:off x="6477000" y="1939925"/>
            <a:ext cx="1757363" cy="38147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23947" name="Text Box 11"/>
          <p:cNvSpPr txBox="1">
            <a:spLocks noChangeArrowheads="1"/>
          </p:cNvSpPr>
          <p:nvPr/>
        </p:nvSpPr>
        <p:spPr bwMode="auto">
          <a:xfrm>
            <a:off x="6753225" y="4578350"/>
            <a:ext cx="20129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处理结果是成功的</a:t>
            </a:r>
          </a:p>
          <a:p>
            <a:r>
              <a:rPr lang="zh-CN" altLang="en-US"/>
              <a:t>去除了阴影部分，</a:t>
            </a:r>
          </a:p>
          <a:p>
            <a:r>
              <a:rPr lang="zh-CN" altLang="en-US"/>
              <a:t>得到了对象本身。</a:t>
            </a:r>
          </a:p>
        </p:txBody>
      </p:sp>
      <p:sp>
        <p:nvSpPr>
          <p:cNvPr id="423948" name="Text Box 12"/>
          <p:cNvSpPr txBox="1">
            <a:spLocks noChangeArrowheads="1"/>
          </p:cNvSpPr>
          <p:nvPr/>
        </p:nvSpPr>
        <p:spPr bwMode="auto">
          <a:xfrm>
            <a:off x="873125" y="62833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endParaRPr lang="zh-CN" altLang="en-US"/>
          </a:p>
        </p:txBody>
      </p:sp>
    </p:spTree>
    <p:extLst>
      <p:ext uri="{BB962C8B-B14F-4D97-AF65-F5344CB8AC3E}">
        <p14:creationId xmlns:p14="http://schemas.microsoft.com/office/powerpoint/2010/main" val="23581949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9581676-E49B-424F-BE92-84970BB56690}" type="slidenum">
              <a:rPr lang="zh-CN" altLang="en-US"/>
              <a:pPr/>
              <a:t>51</a:t>
            </a:fld>
            <a:endParaRPr lang="en-US" altLang="zh-CN"/>
          </a:p>
        </p:txBody>
      </p:sp>
      <p:sp>
        <p:nvSpPr>
          <p:cNvPr id="424964" name="Rectangle 4"/>
          <p:cNvSpPr>
            <a:spLocks noChangeArrowheads="1"/>
          </p:cNvSpPr>
          <p:nvPr/>
        </p:nvSpPr>
        <p:spPr bwMode="auto">
          <a:xfrm>
            <a:off x="2835275" y="704850"/>
            <a:ext cx="38401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10.3.4</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自适应门限</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24965" name="Rectangle 5"/>
          <p:cNvSpPr>
            <a:spLocks noGrp="1" noChangeArrowheads="1"/>
          </p:cNvSpPr>
          <p:nvPr>
            <p:ph type="body" idx="1"/>
          </p:nvPr>
        </p:nvSpPr>
        <p:spPr>
          <a:xfrm>
            <a:off x="1284288" y="2432050"/>
            <a:ext cx="6796087" cy="3298825"/>
          </a:xfrm>
          <a:noFill/>
          <a:ln/>
        </p:spPr>
        <p:txBody>
          <a:bodyPr/>
          <a:lstStyle/>
          <a:p>
            <a:r>
              <a:rPr lang="zh-CN" altLang="en-US" b="1"/>
              <a:t>将图像细分为</a:t>
            </a:r>
            <a:r>
              <a:rPr lang="zh-CN" altLang="en-US" b="1">
                <a:solidFill>
                  <a:srgbClr val="FF0000"/>
                </a:solidFill>
              </a:rPr>
              <a:t>子图像</a:t>
            </a:r>
            <a:r>
              <a:rPr lang="zh-CN" altLang="en-US" b="1"/>
              <a:t>。</a:t>
            </a:r>
          </a:p>
          <a:p>
            <a:r>
              <a:rPr lang="zh-CN" altLang="en-US" b="1"/>
              <a:t>对每一个</a:t>
            </a:r>
            <a:r>
              <a:rPr lang="zh-CN" altLang="en-US" b="1">
                <a:solidFill>
                  <a:srgbClr val="FF0000"/>
                </a:solidFill>
              </a:rPr>
              <a:t>子图像</a:t>
            </a:r>
            <a:r>
              <a:rPr lang="zh-CN" altLang="en-US" b="1"/>
              <a:t>采用不同的阈值分割。</a:t>
            </a:r>
          </a:p>
          <a:p>
            <a:r>
              <a:rPr lang="zh-CN" altLang="en-US" b="1"/>
              <a:t>由于用于每个象素的门限取决于像素在</a:t>
            </a:r>
            <a:r>
              <a:rPr lang="zh-CN" altLang="en-US" b="1">
                <a:solidFill>
                  <a:srgbClr val="FF0000"/>
                </a:solidFill>
              </a:rPr>
              <a:t>子图像</a:t>
            </a:r>
            <a:r>
              <a:rPr lang="zh-CN" altLang="en-US" b="1"/>
              <a:t>中的位置，所以这类门限处理是自适应的。</a:t>
            </a:r>
            <a:endParaRPr lang="zh-CN" altLang="th-TH" b="1"/>
          </a:p>
        </p:txBody>
      </p:sp>
    </p:spTree>
    <p:extLst>
      <p:ext uri="{BB962C8B-B14F-4D97-AF65-F5344CB8AC3E}">
        <p14:creationId xmlns:p14="http://schemas.microsoft.com/office/powerpoint/2010/main" val="208737289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99735D10-AB0C-4B33-90E1-5CDF40A6334C}" type="slidenum">
              <a:rPr lang="zh-CN" altLang="en-US"/>
              <a:pPr/>
              <a:t>52</a:t>
            </a:fld>
            <a:endParaRPr lang="en-US" altLang="zh-CN"/>
          </a:p>
        </p:txBody>
      </p:sp>
      <p:pic>
        <p:nvPicPr>
          <p:cNvPr id="42598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74913" y="2084388"/>
            <a:ext cx="6519862" cy="3754437"/>
          </a:xfrm>
          <a:ln/>
        </p:spPr>
      </p:pic>
      <p:sp>
        <p:nvSpPr>
          <p:cNvPr id="425989" name="Rectangle 5"/>
          <p:cNvSpPr>
            <a:spLocks noChangeArrowheads="1"/>
          </p:cNvSpPr>
          <p:nvPr/>
        </p:nvSpPr>
        <p:spPr bwMode="auto">
          <a:xfrm>
            <a:off x="2835275" y="704850"/>
            <a:ext cx="38401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10.3.4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自适应门限</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25990" name="Text Box 6"/>
          <p:cNvSpPr txBox="1">
            <a:spLocks noChangeArrowheads="1"/>
          </p:cNvSpPr>
          <p:nvPr/>
        </p:nvSpPr>
        <p:spPr bwMode="auto">
          <a:xfrm>
            <a:off x="0" y="5667375"/>
            <a:ext cx="6715125" cy="1190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latin typeface="Arial" panose="020B0604020202020204" pitchFamily="34" charset="0"/>
              </a:rPr>
              <a:t>图 </a:t>
            </a:r>
            <a:r>
              <a:rPr kumimoji="1" lang="en-US" altLang="zh-CN" sz="1800" b="1">
                <a:latin typeface="Arial" panose="020B0604020202020204" pitchFamily="34" charset="0"/>
              </a:rPr>
              <a:t>10.29</a:t>
            </a:r>
            <a:r>
              <a:rPr kumimoji="1" lang="en-US" altLang="zh-CN" sz="1800" b="1"/>
              <a:t> (a) </a:t>
            </a:r>
            <a:r>
              <a:rPr kumimoji="1" lang="zh-CN" altLang="en-US" sz="1800" b="1"/>
              <a:t>原图；</a:t>
            </a:r>
          </a:p>
          <a:p>
            <a:pPr eaLnBrk="1" hangingPunct="1"/>
            <a:r>
              <a:rPr kumimoji="1" lang="en-US" altLang="zh-CN" sz="1800" b="1"/>
              <a:t>(b) </a:t>
            </a:r>
            <a:r>
              <a:rPr kumimoji="1" lang="zh-CN" altLang="en-US" sz="1800" b="1"/>
              <a:t>经全局门限处理后的结果；</a:t>
            </a:r>
            <a:endParaRPr kumimoji="1" lang="en-US" altLang="zh-CN" sz="1800" b="1"/>
          </a:p>
          <a:p>
            <a:pPr eaLnBrk="1" hangingPunct="1"/>
            <a:r>
              <a:rPr kumimoji="1" lang="en-US" altLang="zh-CN" sz="1800" b="1"/>
              <a:t>(c) </a:t>
            </a:r>
            <a:r>
              <a:rPr kumimoji="1" lang="zh-CN" altLang="en-US" sz="1800" b="1"/>
              <a:t>被细分为</a:t>
            </a:r>
            <a:r>
              <a:rPr kumimoji="1" lang="en-US" altLang="zh-CN" sz="1800" b="1"/>
              <a:t>4</a:t>
            </a:r>
            <a:r>
              <a:rPr kumimoji="1" lang="en-US" altLang="en-US" sz="1800" b="1">
                <a:latin typeface="Arial" panose="020B0604020202020204" pitchFamily="34" charset="0"/>
              </a:rPr>
              <a:t>×</a:t>
            </a:r>
            <a:r>
              <a:rPr kumimoji="1" lang="en-US" altLang="zh-CN" sz="1800" b="1"/>
              <a:t>4</a:t>
            </a:r>
            <a:r>
              <a:rPr kumimoji="1" lang="zh-CN" altLang="en-US" sz="1800" b="1"/>
              <a:t>的单个子图像处理的结果；</a:t>
            </a:r>
          </a:p>
          <a:p>
            <a:pPr eaLnBrk="1" hangingPunct="1"/>
            <a:r>
              <a:rPr kumimoji="1" lang="en-US" altLang="zh-CN" sz="1800" b="1"/>
              <a:t>(d) </a:t>
            </a:r>
            <a:r>
              <a:rPr kumimoji="1" lang="zh-CN" altLang="en-US" sz="1800" b="1"/>
              <a:t>子图像上经自适应处理后的结果。</a:t>
            </a:r>
          </a:p>
        </p:txBody>
      </p:sp>
      <p:sp>
        <p:nvSpPr>
          <p:cNvPr id="425991" name="Text Box 7"/>
          <p:cNvSpPr txBox="1">
            <a:spLocks noChangeArrowheads="1"/>
          </p:cNvSpPr>
          <p:nvPr/>
        </p:nvSpPr>
        <p:spPr bwMode="auto">
          <a:xfrm>
            <a:off x="3806825" y="21193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(a)</a:t>
            </a:r>
          </a:p>
        </p:txBody>
      </p:sp>
      <p:sp>
        <p:nvSpPr>
          <p:cNvPr id="425992" name="Text Box 8"/>
          <p:cNvSpPr txBox="1">
            <a:spLocks noChangeArrowheads="1"/>
          </p:cNvSpPr>
          <p:nvPr/>
        </p:nvSpPr>
        <p:spPr bwMode="auto">
          <a:xfrm>
            <a:off x="6423025" y="21320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(b)</a:t>
            </a:r>
          </a:p>
        </p:txBody>
      </p:sp>
      <p:sp>
        <p:nvSpPr>
          <p:cNvPr id="425993" name="Text Box 9"/>
          <p:cNvSpPr txBox="1">
            <a:spLocks noChangeArrowheads="1"/>
          </p:cNvSpPr>
          <p:nvPr/>
        </p:nvSpPr>
        <p:spPr bwMode="auto">
          <a:xfrm>
            <a:off x="3794125" y="39989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(c)</a:t>
            </a:r>
          </a:p>
        </p:txBody>
      </p:sp>
      <p:sp>
        <p:nvSpPr>
          <p:cNvPr id="425994" name="Text Box 10"/>
          <p:cNvSpPr txBox="1">
            <a:spLocks noChangeArrowheads="1"/>
          </p:cNvSpPr>
          <p:nvPr/>
        </p:nvSpPr>
        <p:spPr bwMode="auto">
          <a:xfrm>
            <a:off x="6397625" y="39989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(d)</a:t>
            </a:r>
          </a:p>
        </p:txBody>
      </p:sp>
      <p:sp useBgFill="1">
        <p:nvSpPr>
          <p:cNvPr id="425995" name="Text Box 11"/>
          <p:cNvSpPr txBox="1">
            <a:spLocks noChangeArrowheads="1"/>
          </p:cNvSpPr>
          <p:nvPr/>
        </p:nvSpPr>
        <p:spPr bwMode="auto">
          <a:xfrm>
            <a:off x="2387600" y="2435225"/>
            <a:ext cx="1300163" cy="34337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25997" name="Text Box 13"/>
          <p:cNvSpPr txBox="1">
            <a:spLocks noChangeArrowheads="1"/>
          </p:cNvSpPr>
          <p:nvPr/>
        </p:nvSpPr>
        <p:spPr bwMode="auto">
          <a:xfrm>
            <a:off x="390525" y="3549650"/>
            <a:ext cx="32956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我们选取每幅子图像中灰度级</a:t>
            </a:r>
          </a:p>
          <a:p>
            <a:r>
              <a:rPr lang="zh-CN" altLang="en-US"/>
              <a:t>最大值与最小值的中间值作为</a:t>
            </a:r>
            <a:r>
              <a:rPr lang="en-US" altLang="zh-CN"/>
              <a:t>T</a:t>
            </a:r>
          </a:p>
          <a:p>
            <a:r>
              <a:rPr lang="zh-CN" altLang="en-US"/>
              <a:t>的初值。</a:t>
            </a:r>
          </a:p>
        </p:txBody>
      </p:sp>
    </p:spTree>
    <p:extLst>
      <p:ext uri="{BB962C8B-B14F-4D97-AF65-F5344CB8AC3E}">
        <p14:creationId xmlns:p14="http://schemas.microsoft.com/office/powerpoint/2010/main" val="235980808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11AD6728-B549-4CEF-A5E6-4F7C583B42E4}" type="slidenum">
              <a:rPr lang="zh-CN" altLang="en-US"/>
              <a:pPr/>
              <a:t>53</a:t>
            </a:fld>
            <a:endParaRPr lang="en-US" altLang="zh-CN"/>
          </a:p>
        </p:txBody>
      </p:sp>
      <p:pic>
        <p:nvPicPr>
          <p:cNvPr id="42701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192463" y="1790700"/>
            <a:ext cx="5951537" cy="4525963"/>
          </a:xfrm>
          <a:ln/>
        </p:spPr>
      </p:pic>
      <p:sp>
        <p:nvSpPr>
          <p:cNvPr id="427013" name="Rectangle 5"/>
          <p:cNvSpPr>
            <a:spLocks noChangeArrowheads="1"/>
          </p:cNvSpPr>
          <p:nvPr/>
        </p:nvSpPr>
        <p:spPr bwMode="auto">
          <a:xfrm>
            <a:off x="2835275" y="704850"/>
            <a:ext cx="38401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10.3.4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自适应门限</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27014" name="Text Box 6"/>
          <p:cNvSpPr txBox="1">
            <a:spLocks noChangeArrowheads="1"/>
          </p:cNvSpPr>
          <p:nvPr/>
        </p:nvSpPr>
        <p:spPr bwMode="auto">
          <a:xfrm>
            <a:off x="239713" y="2386013"/>
            <a:ext cx="46799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cs typeface="Angsana New" pitchFamily="18" charset="-34"/>
              </a:rPr>
              <a:t>图</a:t>
            </a:r>
            <a:r>
              <a:rPr lang="en-US" altLang="zh-CN">
                <a:cs typeface="Angsana New" pitchFamily="18" charset="-34"/>
              </a:rPr>
              <a:t>10.30 (a)</a:t>
            </a:r>
            <a:r>
              <a:rPr lang="zh-CN" altLang="en-US">
                <a:cs typeface="Angsana New" pitchFamily="18" charset="-34"/>
              </a:rPr>
              <a:t>来自图</a:t>
            </a:r>
            <a:r>
              <a:rPr lang="en-US" altLang="zh-CN">
                <a:cs typeface="Angsana New" pitchFamily="18" charset="-34"/>
              </a:rPr>
              <a:t>10.29(c)</a:t>
            </a:r>
            <a:r>
              <a:rPr lang="zh-CN" altLang="en-US">
                <a:cs typeface="Angsana New" pitchFamily="18" charset="-34"/>
              </a:rPr>
              <a:t>的进行了适当和不适当分割的子图；</a:t>
            </a:r>
          </a:p>
          <a:p>
            <a:r>
              <a:rPr lang="en-US" altLang="zh-CN">
                <a:cs typeface="Angsana New" pitchFamily="18" charset="-34"/>
              </a:rPr>
              <a:t>(b)</a:t>
            </a:r>
            <a:r>
              <a:rPr lang="zh-CN" altLang="en-US">
                <a:cs typeface="Angsana New" pitchFamily="18" charset="-34"/>
              </a:rPr>
              <a:t>和</a:t>
            </a:r>
            <a:r>
              <a:rPr lang="en-US" altLang="zh-CN">
                <a:cs typeface="Angsana New" pitchFamily="18" charset="-34"/>
              </a:rPr>
              <a:t>(c) </a:t>
            </a:r>
            <a:r>
              <a:rPr lang="zh-CN" altLang="en-US">
                <a:cs typeface="Angsana New" pitchFamily="18" charset="-34"/>
              </a:rPr>
              <a:t>是对应的直方图；</a:t>
            </a:r>
          </a:p>
          <a:p>
            <a:r>
              <a:rPr lang="en-US" altLang="zh-CN">
                <a:cs typeface="Angsana New" pitchFamily="18" charset="-34"/>
              </a:rPr>
              <a:t>(d)</a:t>
            </a:r>
            <a:r>
              <a:rPr lang="zh-CN" altLang="en-US">
                <a:cs typeface="Angsana New" pitchFamily="18" charset="-34"/>
              </a:rPr>
              <a:t>对进行了不适当的分割的子图进一步细分</a:t>
            </a:r>
            <a:r>
              <a:rPr lang="en-US" altLang="zh-CN">
                <a:cs typeface="Angsana New" pitchFamily="18" charset="-34"/>
              </a:rPr>
              <a:t>8</a:t>
            </a:r>
            <a:r>
              <a:rPr kumimoji="1" lang="en-US" altLang="en-US" b="1"/>
              <a:t>×</a:t>
            </a:r>
            <a:r>
              <a:rPr lang="en-US" altLang="zh-CN">
                <a:cs typeface="Angsana New" pitchFamily="18" charset="-34"/>
              </a:rPr>
              <a:t>8</a:t>
            </a:r>
            <a:r>
              <a:rPr lang="zh-CN" altLang="en-US">
                <a:cs typeface="Angsana New" pitchFamily="18" charset="-34"/>
              </a:rPr>
              <a:t>；</a:t>
            </a:r>
          </a:p>
          <a:p>
            <a:r>
              <a:rPr lang="en-US" altLang="zh-CN">
                <a:cs typeface="Angsana New" pitchFamily="18" charset="-34"/>
              </a:rPr>
              <a:t>(e)</a:t>
            </a:r>
            <a:r>
              <a:rPr lang="zh-CN" altLang="en-US">
                <a:cs typeface="Angsana New" pitchFamily="18" charset="-34"/>
              </a:rPr>
              <a:t>左上角的小子图的直方图；</a:t>
            </a:r>
          </a:p>
          <a:p>
            <a:r>
              <a:rPr lang="en-US" altLang="zh-CN">
                <a:cs typeface="Angsana New" pitchFamily="18" charset="-34"/>
              </a:rPr>
              <a:t>(f)</a:t>
            </a:r>
            <a:r>
              <a:rPr lang="zh-CN" altLang="en-US">
                <a:cs typeface="Angsana New" pitchFamily="18" charset="-34"/>
              </a:rPr>
              <a:t>对</a:t>
            </a:r>
            <a:r>
              <a:rPr lang="en-US" altLang="zh-CN">
                <a:cs typeface="Angsana New" pitchFamily="18" charset="-34"/>
              </a:rPr>
              <a:t>(d)</a:t>
            </a:r>
            <a:r>
              <a:rPr lang="zh-CN" altLang="en-US">
                <a:cs typeface="Angsana New" pitchFamily="18" charset="-34"/>
              </a:rPr>
              <a:t>进行自适应分割的结果</a:t>
            </a:r>
            <a:endParaRPr lang="zh-CN" altLang="th-TH">
              <a:cs typeface="Angsana New" pitchFamily="18" charset="-34"/>
            </a:endParaRPr>
          </a:p>
        </p:txBody>
      </p:sp>
      <p:sp>
        <p:nvSpPr>
          <p:cNvPr id="427015" name="Text Box 7"/>
          <p:cNvSpPr txBox="1">
            <a:spLocks noChangeArrowheads="1"/>
          </p:cNvSpPr>
          <p:nvPr/>
        </p:nvSpPr>
        <p:spPr bwMode="auto">
          <a:xfrm>
            <a:off x="5991225" y="43799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(a)</a:t>
            </a:r>
          </a:p>
        </p:txBody>
      </p:sp>
      <p:sp>
        <p:nvSpPr>
          <p:cNvPr id="427016" name="Text Box 8"/>
          <p:cNvSpPr txBox="1">
            <a:spLocks noChangeArrowheads="1"/>
          </p:cNvSpPr>
          <p:nvPr/>
        </p:nvSpPr>
        <p:spPr bwMode="auto">
          <a:xfrm>
            <a:off x="8048625" y="28432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(b)</a:t>
            </a:r>
          </a:p>
        </p:txBody>
      </p:sp>
      <p:sp>
        <p:nvSpPr>
          <p:cNvPr id="427017" name="Text Box 9"/>
          <p:cNvSpPr txBox="1">
            <a:spLocks noChangeArrowheads="1"/>
          </p:cNvSpPr>
          <p:nvPr/>
        </p:nvSpPr>
        <p:spPr bwMode="auto">
          <a:xfrm>
            <a:off x="8074025" y="43164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(c)</a:t>
            </a:r>
          </a:p>
        </p:txBody>
      </p:sp>
      <p:sp>
        <p:nvSpPr>
          <p:cNvPr id="427018" name="Text Box 10"/>
          <p:cNvSpPr txBox="1">
            <a:spLocks noChangeArrowheads="1"/>
          </p:cNvSpPr>
          <p:nvPr/>
        </p:nvSpPr>
        <p:spPr bwMode="auto">
          <a:xfrm>
            <a:off x="3959225" y="58912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(e)</a:t>
            </a:r>
          </a:p>
        </p:txBody>
      </p:sp>
      <p:sp>
        <p:nvSpPr>
          <p:cNvPr id="427019" name="Text Box 11"/>
          <p:cNvSpPr txBox="1">
            <a:spLocks noChangeArrowheads="1"/>
          </p:cNvSpPr>
          <p:nvPr/>
        </p:nvSpPr>
        <p:spPr bwMode="auto">
          <a:xfrm>
            <a:off x="8124825" y="59166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(f)</a:t>
            </a:r>
          </a:p>
        </p:txBody>
      </p:sp>
      <p:sp>
        <p:nvSpPr>
          <p:cNvPr id="427020" name="Text Box 12"/>
          <p:cNvSpPr txBox="1">
            <a:spLocks noChangeArrowheads="1"/>
          </p:cNvSpPr>
          <p:nvPr/>
        </p:nvSpPr>
        <p:spPr bwMode="auto">
          <a:xfrm>
            <a:off x="6054725" y="59166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(d)</a:t>
            </a:r>
          </a:p>
        </p:txBody>
      </p:sp>
      <p:sp>
        <p:nvSpPr>
          <p:cNvPr id="427021" name="Text Box 13"/>
          <p:cNvSpPr txBox="1">
            <a:spLocks noChangeArrowheads="1"/>
          </p:cNvSpPr>
          <p:nvPr/>
        </p:nvSpPr>
        <p:spPr bwMode="auto">
          <a:xfrm>
            <a:off x="279400" y="5124450"/>
            <a:ext cx="2698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此方法的目的是告诉大家</a:t>
            </a:r>
          </a:p>
          <a:p>
            <a:r>
              <a:rPr lang="zh-CN" altLang="en-US"/>
              <a:t>可以对图像进行更精确的</a:t>
            </a:r>
          </a:p>
          <a:p>
            <a:r>
              <a:rPr lang="zh-CN" altLang="en-US"/>
              <a:t>分割。</a:t>
            </a:r>
          </a:p>
        </p:txBody>
      </p:sp>
    </p:spTree>
    <p:extLst>
      <p:ext uri="{BB962C8B-B14F-4D97-AF65-F5344CB8AC3E}">
        <p14:creationId xmlns:p14="http://schemas.microsoft.com/office/powerpoint/2010/main" val="36597164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2"/>
          </p:nvPr>
        </p:nvSpPr>
        <p:spPr/>
        <p:txBody>
          <a:bodyPr/>
          <a:lstStyle/>
          <a:p>
            <a:fld id="{46023FB8-AFD7-4C46-A0A8-54AD97825772}" type="slidenum">
              <a:rPr lang="zh-CN" altLang="en-US"/>
              <a:pPr/>
              <a:t>54</a:t>
            </a:fld>
            <a:endParaRPr lang="en-US" altLang="zh-CN"/>
          </a:p>
        </p:txBody>
      </p:sp>
      <p:pic>
        <p:nvPicPr>
          <p:cNvPr id="429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6875"/>
            <a:ext cx="8675688"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29060" name="Object 4"/>
          <p:cNvGraphicFramePr>
            <a:graphicFrameLocks noChangeAspect="1"/>
          </p:cNvGraphicFramePr>
          <p:nvPr/>
        </p:nvGraphicFramePr>
        <p:xfrm>
          <a:off x="981075" y="4927600"/>
          <a:ext cx="5832475" cy="1752600"/>
        </p:xfrm>
        <a:graphic>
          <a:graphicData uri="http://schemas.openxmlformats.org/presentationml/2006/ole">
            <mc:AlternateContent xmlns:mc="http://schemas.openxmlformats.org/markup-compatibility/2006">
              <mc:Choice xmlns:v="urn:schemas-microsoft-com:vml" Requires="v">
                <p:oleObj spid="_x0000_s15378" name="公式" r:id="rId4" imgW="1523880" imgH="457200" progId="Equation.3">
                  <p:embed/>
                </p:oleObj>
              </mc:Choice>
              <mc:Fallback>
                <p:oleObj name="公式" r:id="rId4" imgW="15238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4927600"/>
                        <a:ext cx="5832475"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9062" name="Rectangle 6"/>
          <p:cNvSpPr>
            <a:spLocks noChangeArrowheads="1"/>
          </p:cNvSpPr>
          <p:nvPr/>
        </p:nvSpPr>
        <p:spPr bwMode="auto">
          <a:xfrm>
            <a:off x="1666875" y="692150"/>
            <a:ext cx="62404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10.3.5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最佳全局和自适应门限</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29063" name="Text Box 7"/>
          <p:cNvSpPr txBox="1">
            <a:spLocks noChangeArrowheads="1"/>
          </p:cNvSpPr>
          <p:nvPr/>
        </p:nvSpPr>
        <p:spPr bwMode="auto">
          <a:xfrm>
            <a:off x="2587625" y="4657725"/>
            <a:ext cx="5937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图 </a:t>
            </a:r>
            <a:r>
              <a:rPr lang="en-US" altLang="zh-CN"/>
              <a:t>10.31 </a:t>
            </a:r>
            <a:r>
              <a:rPr lang="zh-CN" altLang="en-US"/>
              <a:t>一副图像中两个区域的灰度级概率密度函数</a:t>
            </a:r>
          </a:p>
        </p:txBody>
      </p:sp>
      <p:sp>
        <p:nvSpPr>
          <p:cNvPr id="429064" name="Text Box 8"/>
          <p:cNvSpPr txBox="1">
            <a:spLocks noChangeArrowheads="1"/>
          </p:cNvSpPr>
          <p:nvPr/>
        </p:nvSpPr>
        <p:spPr bwMode="auto">
          <a:xfrm>
            <a:off x="3743325" y="5881688"/>
            <a:ext cx="4972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t>P</a:t>
            </a:r>
            <a:r>
              <a:rPr lang="en-US" altLang="zh-CN" baseline="-25000"/>
              <a:t>1</a:t>
            </a:r>
            <a:r>
              <a:rPr lang="zh-CN" altLang="en-US"/>
              <a:t>和</a:t>
            </a:r>
            <a:r>
              <a:rPr lang="en-US" altLang="zh-CN"/>
              <a:t>P</a:t>
            </a:r>
            <a:r>
              <a:rPr lang="en-US" altLang="zh-CN" baseline="-25000"/>
              <a:t>2</a:t>
            </a:r>
            <a:r>
              <a:rPr lang="zh-CN" altLang="en-US"/>
              <a:t>是两类像素出现的概率，</a:t>
            </a:r>
            <a:r>
              <a:rPr lang="en-US" altLang="zh-CN"/>
              <a:t>p(z) </a:t>
            </a:r>
            <a:r>
              <a:rPr lang="zh-CN" altLang="en-US"/>
              <a:t>是混合概率密度函数。</a:t>
            </a:r>
          </a:p>
        </p:txBody>
      </p:sp>
      <p:sp useBgFill="1">
        <p:nvSpPr>
          <p:cNvPr id="429065" name="Text Box 9"/>
          <p:cNvSpPr txBox="1">
            <a:spLocks noChangeArrowheads="1"/>
          </p:cNvSpPr>
          <p:nvPr/>
        </p:nvSpPr>
        <p:spPr bwMode="auto">
          <a:xfrm>
            <a:off x="0" y="1660525"/>
            <a:ext cx="1770063" cy="30019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247950184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2"/>
          </p:nvPr>
        </p:nvSpPr>
        <p:spPr/>
        <p:txBody>
          <a:bodyPr/>
          <a:lstStyle/>
          <a:p>
            <a:fld id="{DF532BDF-B846-4B02-8087-4E0F9A9AB955}" type="slidenum">
              <a:rPr lang="zh-CN" altLang="en-US"/>
              <a:pPr/>
              <a:t>55</a:t>
            </a:fld>
            <a:endParaRPr lang="en-US" altLang="zh-CN"/>
          </a:p>
        </p:txBody>
      </p:sp>
      <p:graphicFrame>
        <p:nvGraphicFramePr>
          <p:cNvPr id="430082" name="Object 2"/>
          <p:cNvGraphicFramePr>
            <a:graphicFrameLocks noChangeAspect="1"/>
          </p:cNvGraphicFramePr>
          <p:nvPr/>
        </p:nvGraphicFramePr>
        <p:xfrm>
          <a:off x="1603375" y="1765300"/>
          <a:ext cx="4249738" cy="1747838"/>
        </p:xfrm>
        <a:graphic>
          <a:graphicData uri="http://schemas.openxmlformats.org/presentationml/2006/ole">
            <mc:AlternateContent xmlns:mc="http://schemas.openxmlformats.org/markup-compatibility/2006">
              <mc:Choice xmlns:v="urn:schemas-microsoft-com:vml" Requires="v">
                <p:oleObj spid="_x0000_s16434" name="Equation" r:id="rId3" imgW="1143000" imgH="469800" progId="Equation.3">
                  <p:embed/>
                </p:oleObj>
              </mc:Choice>
              <mc:Fallback>
                <p:oleObj name="Equation" r:id="rId3" imgW="11430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75" y="1765300"/>
                        <a:ext cx="4249738" cy="174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083" name="Object 3"/>
          <p:cNvGraphicFramePr>
            <a:graphicFrameLocks noChangeAspect="1"/>
          </p:cNvGraphicFramePr>
          <p:nvPr/>
        </p:nvGraphicFramePr>
        <p:xfrm>
          <a:off x="1557338" y="3433763"/>
          <a:ext cx="4249737" cy="1747837"/>
        </p:xfrm>
        <a:graphic>
          <a:graphicData uri="http://schemas.openxmlformats.org/presentationml/2006/ole">
            <mc:AlternateContent xmlns:mc="http://schemas.openxmlformats.org/markup-compatibility/2006">
              <mc:Choice xmlns:v="urn:schemas-microsoft-com:vml" Requires="v">
                <p:oleObj spid="_x0000_s16435" name="Equation" r:id="rId5" imgW="1143000" imgH="469800" progId="Equation.3">
                  <p:embed/>
                </p:oleObj>
              </mc:Choice>
              <mc:Fallback>
                <p:oleObj name="Equation" r:id="rId5" imgW="114300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338" y="3433763"/>
                        <a:ext cx="4249737" cy="174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084" name="Object 4"/>
          <p:cNvGraphicFramePr>
            <a:graphicFrameLocks noChangeAspect="1"/>
          </p:cNvGraphicFramePr>
          <p:nvPr/>
        </p:nvGraphicFramePr>
        <p:xfrm>
          <a:off x="1473200" y="5408613"/>
          <a:ext cx="6122988" cy="828675"/>
        </p:xfrm>
        <a:graphic>
          <a:graphicData uri="http://schemas.openxmlformats.org/presentationml/2006/ole">
            <mc:AlternateContent xmlns:mc="http://schemas.openxmlformats.org/markup-compatibility/2006">
              <mc:Choice xmlns:v="urn:schemas-microsoft-com:vml" Requires="v">
                <p:oleObj spid="_x0000_s16436" name="Equation" r:id="rId7" imgW="1600200" imgH="215640" progId="Equation.3">
                  <p:embed/>
                </p:oleObj>
              </mc:Choice>
              <mc:Fallback>
                <p:oleObj name="Equation" r:id="rId7" imgW="1600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3200" y="5408613"/>
                        <a:ext cx="6122988"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087" name="Rectangle 7"/>
          <p:cNvSpPr>
            <a:spLocks noChangeArrowheads="1"/>
          </p:cNvSpPr>
          <p:nvPr/>
        </p:nvSpPr>
        <p:spPr bwMode="auto">
          <a:xfrm>
            <a:off x="3495675" y="704850"/>
            <a:ext cx="28622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错误概率</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30088" name="Text Box 8"/>
          <p:cNvSpPr txBox="1">
            <a:spLocks noChangeArrowheads="1"/>
          </p:cNvSpPr>
          <p:nvPr/>
        </p:nvSpPr>
        <p:spPr bwMode="auto">
          <a:xfrm>
            <a:off x="669925" y="1698625"/>
            <a:ext cx="329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b="1"/>
              <a:t>错误发生的概率如下：</a:t>
            </a:r>
          </a:p>
        </p:txBody>
      </p:sp>
      <p:sp>
        <p:nvSpPr>
          <p:cNvPr id="430089" name="Text Box 9"/>
          <p:cNvSpPr txBox="1">
            <a:spLocks noChangeArrowheads="1"/>
          </p:cNvSpPr>
          <p:nvPr/>
        </p:nvSpPr>
        <p:spPr bwMode="auto">
          <a:xfrm>
            <a:off x="796925" y="5114925"/>
            <a:ext cx="329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b="1"/>
              <a:t>出错的整体概率：</a:t>
            </a:r>
          </a:p>
        </p:txBody>
      </p:sp>
    </p:spTree>
    <p:extLst>
      <p:ext uri="{BB962C8B-B14F-4D97-AF65-F5344CB8AC3E}">
        <p14:creationId xmlns:p14="http://schemas.microsoft.com/office/powerpoint/2010/main" val="6082484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2"/>
          </p:nvPr>
        </p:nvSpPr>
        <p:spPr/>
        <p:txBody>
          <a:bodyPr/>
          <a:lstStyle/>
          <a:p>
            <a:fld id="{9B22718A-7CCF-45E6-BB63-F88FD18F7844}" type="slidenum">
              <a:rPr lang="zh-CN" altLang="en-US"/>
              <a:pPr/>
              <a:t>56</a:t>
            </a:fld>
            <a:endParaRPr lang="en-US" altLang="zh-CN"/>
          </a:p>
        </p:txBody>
      </p:sp>
      <p:graphicFrame>
        <p:nvGraphicFramePr>
          <p:cNvPr id="431106" name="Object 2"/>
          <p:cNvGraphicFramePr>
            <a:graphicFrameLocks noChangeAspect="1"/>
          </p:cNvGraphicFramePr>
          <p:nvPr/>
        </p:nvGraphicFramePr>
        <p:xfrm>
          <a:off x="395288" y="2828925"/>
          <a:ext cx="8212137" cy="1511300"/>
        </p:xfrm>
        <a:graphic>
          <a:graphicData uri="http://schemas.openxmlformats.org/presentationml/2006/ole">
            <mc:AlternateContent xmlns:mc="http://schemas.openxmlformats.org/markup-compatibility/2006">
              <mc:Choice xmlns:v="urn:schemas-microsoft-com:vml" Requires="v">
                <p:oleObj spid="_x0000_s17442" name="Equation" r:id="rId3" imgW="2145960" imgH="393480" progId="Equation.3">
                  <p:embed/>
                </p:oleObj>
              </mc:Choice>
              <mc:Fallback>
                <p:oleObj name="Equation" r:id="rId3" imgW="21459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828925"/>
                        <a:ext cx="8212137"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1108" name="Text Box 4"/>
          <p:cNvSpPr txBox="1">
            <a:spLocks noChangeArrowheads="1"/>
          </p:cNvSpPr>
          <p:nvPr/>
        </p:nvSpPr>
        <p:spPr bwMode="auto">
          <a:xfrm>
            <a:off x="539750" y="2027238"/>
            <a:ext cx="7921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cs typeface="Angsana New" pitchFamily="18" charset="-34"/>
              </a:rPr>
              <a:t>       要找到出错最少的门限值，需要将</a:t>
            </a:r>
            <a:r>
              <a:rPr lang="en-US" altLang="zh-CN" sz="2400">
                <a:cs typeface="Angsana New" pitchFamily="18" charset="-34"/>
              </a:rPr>
              <a:t>E(T)</a:t>
            </a:r>
            <a:r>
              <a:rPr lang="zh-CN" altLang="en-US" sz="2400">
                <a:cs typeface="Angsana New" pitchFamily="18" charset="-34"/>
              </a:rPr>
              <a:t>对</a:t>
            </a:r>
            <a:r>
              <a:rPr lang="en-US" altLang="zh-CN" sz="2400">
                <a:cs typeface="Angsana New" pitchFamily="18" charset="-34"/>
              </a:rPr>
              <a:t>T</a:t>
            </a:r>
            <a:r>
              <a:rPr lang="zh-CN" altLang="en-US" sz="2400">
                <a:cs typeface="Angsana New" pitchFamily="18" charset="-34"/>
              </a:rPr>
              <a:t>求微分</a:t>
            </a:r>
            <a:r>
              <a:rPr lang="en-US" altLang="zh-CN" sz="2400">
                <a:cs typeface="Angsana New" pitchFamily="18" charset="-34"/>
              </a:rPr>
              <a:t>(</a:t>
            </a:r>
            <a:r>
              <a:rPr lang="zh-CN" altLang="en-US" sz="2400">
                <a:cs typeface="Angsana New" pitchFamily="18" charset="-34"/>
              </a:rPr>
              <a:t>使用莱布尼兹法则</a:t>
            </a:r>
            <a:r>
              <a:rPr lang="en-US" altLang="zh-CN" sz="2400">
                <a:cs typeface="Angsana New" pitchFamily="18" charset="-34"/>
              </a:rPr>
              <a:t>)</a:t>
            </a:r>
            <a:r>
              <a:rPr lang="zh-CN" altLang="en-US" sz="2400">
                <a:cs typeface="Angsana New" pitchFamily="18" charset="-34"/>
              </a:rPr>
              <a:t>并令微分式等于零。</a:t>
            </a:r>
            <a:endParaRPr lang="zh-CN" altLang="th-TH" sz="2400">
              <a:cs typeface="Angsana New" pitchFamily="18" charset="-34"/>
            </a:endParaRPr>
          </a:p>
        </p:txBody>
      </p:sp>
      <p:graphicFrame>
        <p:nvGraphicFramePr>
          <p:cNvPr id="431109" name="Object 5"/>
          <p:cNvGraphicFramePr>
            <a:graphicFrameLocks noChangeAspect="1"/>
          </p:cNvGraphicFramePr>
          <p:nvPr/>
        </p:nvGraphicFramePr>
        <p:xfrm>
          <a:off x="392113" y="5213350"/>
          <a:ext cx="2965450" cy="561975"/>
        </p:xfrm>
        <a:graphic>
          <a:graphicData uri="http://schemas.openxmlformats.org/presentationml/2006/ole">
            <mc:AlternateContent xmlns:mc="http://schemas.openxmlformats.org/markup-compatibility/2006">
              <mc:Choice xmlns:v="urn:schemas-microsoft-com:vml" Requires="v">
                <p:oleObj spid="_x0000_s17443" name="Equation" r:id="rId5" imgW="1143000" imgH="215640" progId="Equation.3">
                  <p:embed/>
                </p:oleObj>
              </mc:Choice>
              <mc:Fallback>
                <p:oleObj name="Equation" r:id="rId5" imgW="11430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5213350"/>
                        <a:ext cx="29654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1110" name="AutoShape 6"/>
          <p:cNvSpPr>
            <a:spLocks noChangeArrowheads="1"/>
          </p:cNvSpPr>
          <p:nvPr/>
        </p:nvSpPr>
        <p:spPr bwMode="auto">
          <a:xfrm>
            <a:off x="2505075" y="3822700"/>
            <a:ext cx="381000" cy="814388"/>
          </a:xfrm>
          <a:prstGeom prst="downArrow">
            <a:avLst>
              <a:gd name="adj1" fmla="val 50000"/>
              <a:gd name="adj2" fmla="val 53438"/>
            </a:avLst>
          </a:prstGeom>
          <a:solidFill>
            <a:srgbClr val="5A79DE"/>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431111" name="Text Box 7"/>
          <p:cNvSpPr txBox="1">
            <a:spLocks noChangeArrowheads="1"/>
          </p:cNvSpPr>
          <p:nvPr/>
        </p:nvSpPr>
        <p:spPr bwMode="auto">
          <a:xfrm>
            <a:off x="352425" y="47640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latin typeface="Tahoma" panose="020B0604030504040204" pitchFamily="34" charset="0"/>
                <a:cs typeface="Angsana New" pitchFamily="18" charset="-34"/>
              </a:rPr>
              <a:t>结果是：</a:t>
            </a:r>
            <a:endParaRPr lang="zh-CN" altLang="th-TH" sz="2400">
              <a:latin typeface="Tahoma" panose="020B0604030504040204" pitchFamily="34" charset="0"/>
              <a:cs typeface="Angsana New" pitchFamily="18" charset="-34"/>
            </a:endParaRPr>
          </a:p>
        </p:txBody>
      </p:sp>
      <p:sp>
        <p:nvSpPr>
          <p:cNvPr id="431112" name="Text Box 8"/>
          <p:cNvSpPr txBox="1">
            <a:spLocks noChangeArrowheads="1"/>
          </p:cNvSpPr>
          <p:nvPr/>
        </p:nvSpPr>
        <p:spPr bwMode="auto">
          <a:xfrm>
            <a:off x="354013" y="5803900"/>
            <a:ext cx="86883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Tahoma" panose="020B0604030504040204" pitchFamily="34" charset="0"/>
                <a:cs typeface="Angsana New" pitchFamily="18" charset="-34"/>
              </a:rPr>
              <a:t>注意：如果</a:t>
            </a:r>
            <a:r>
              <a:rPr lang="en-US" altLang="zh-CN" sz="2400">
                <a:latin typeface="Tahoma" panose="020B0604030504040204" pitchFamily="34" charset="0"/>
                <a:cs typeface="Angsana New" pitchFamily="18" charset="-34"/>
              </a:rPr>
              <a:t>P</a:t>
            </a:r>
            <a:r>
              <a:rPr lang="en-US" altLang="zh-CN" sz="2400" baseline="-25000">
                <a:latin typeface="Tahoma" panose="020B0604030504040204" pitchFamily="34" charset="0"/>
                <a:cs typeface="Angsana New" pitchFamily="18" charset="-34"/>
              </a:rPr>
              <a:t>1</a:t>
            </a:r>
            <a:r>
              <a:rPr lang="en-US" altLang="zh-CN" sz="2400">
                <a:latin typeface="Tahoma" panose="020B0604030504040204" pitchFamily="34" charset="0"/>
                <a:cs typeface="Angsana New" pitchFamily="18" charset="-34"/>
              </a:rPr>
              <a:t>=P</a:t>
            </a:r>
            <a:r>
              <a:rPr lang="en-US" altLang="zh-CN" sz="2400" baseline="-25000">
                <a:latin typeface="Tahoma" panose="020B0604030504040204" pitchFamily="34" charset="0"/>
                <a:cs typeface="Angsana New" pitchFamily="18" charset="-34"/>
              </a:rPr>
              <a:t>2</a:t>
            </a:r>
            <a:r>
              <a:rPr lang="zh-CN" altLang="en-US" sz="2400">
                <a:latin typeface="Tahoma" panose="020B0604030504040204" pitchFamily="34" charset="0"/>
                <a:cs typeface="Angsana New" pitchFamily="18" charset="-34"/>
              </a:rPr>
              <a:t>，则最佳门限位于曲线</a:t>
            </a:r>
            <a:r>
              <a:rPr lang="en-US" altLang="zh-CN" sz="2400">
                <a:latin typeface="Tahoma" panose="020B0604030504040204" pitchFamily="34" charset="0"/>
                <a:cs typeface="Angsana New" pitchFamily="18" charset="-34"/>
              </a:rPr>
              <a:t>p</a:t>
            </a:r>
            <a:r>
              <a:rPr lang="en-US" altLang="zh-CN" sz="2400" baseline="-25000">
                <a:latin typeface="Tahoma" panose="020B0604030504040204" pitchFamily="34" charset="0"/>
                <a:cs typeface="Angsana New" pitchFamily="18" charset="-34"/>
              </a:rPr>
              <a:t>1</a:t>
            </a:r>
            <a:r>
              <a:rPr lang="en-US" altLang="zh-CN" sz="2400">
                <a:latin typeface="Tahoma" panose="020B0604030504040204" pitchFamily="34" charset="0"/>
                <a:cs typeface="Angsana New" pitchFamily="18" charset="-34"/>
              </a:rPr>
              <a:t>(z)</a:t>
            </a:r>
            <a:r>
              <a:rPr lang="zh-CN" altLang="en-US" sz="2400">
                <a:latin typeface="Tahoma" panose="020B0604030504040204" pitchFamily="34" charset="0"/>
                <a:cs typeface="Angsana New" pitchFamily="18" charset="-34"/>
              </a:rPr>
              <a:t>和</a:t>
            </a:r>
            <a:r>
              <a:rPr lang="en-US" altLang="zh-CN" sz="2400">
                <a:latin typeface="Tahoma" panose="020B0604030504040204" pitchFamily="34" charset="0"/>
                <a:cs typeface="Angsana New" pitchFamily="18" charset="-34"/>
              </a:rPr>
              <a:t>p</a:t>
            </a:r>
            <a:r>
              <a:rPr lang="en-US" altLang="zh-CN" sz="2400" baseline="-25000">
                <a:latin typeface="Tahoma" panose="020B0604030504040204" pitchFamily="34" charset="0"/>
                <a:cs typeface="Angsana New" pitchFamily="18" charset="-34"/>
              </a:rPr>
              <a:t>2</a:t>
            </a:r>
            <a:r>
              <a:rPr lang="en-US" altLang="zh-CN" sz="2400">
                <a:latin typeface="Tahoma" panose="020B0604030504040204" pitchFamily="34" charset="0"/>
                <a:cs typeface="Angsana New" pitchFamily="18" charset="-34"/>
              </a:rPr>
              <a:t>(z)</a:t>
            </a:r>
            <a:r>
              <a:rPr lang="zh-CN" altLang="en-US" sz="2400">
                <a:latin typeface="Tahoma" panose="020B0604030504040204" pitchFamily="34" charset="0"/>
                <a:cs typeface="Angsana New" pitchFamily="18" charset="-34"/>
              </a:rPr>
              <a:t>的交点处</a:t>
            </a:r>
          </a:p>
          <a:p>
            <a:r>
              <a:rPr lang="zh-CN" altLang="en-US" sz="2400">
                <a:latin typeface="Tahoma" panose="020B0604030504040204" pitchFamily="34" charset="0"/>
                <a:cs typeface="Angsana New" pitchFamily="18" charset="-34"/>
              </a:rPr>
              <a:t>详见图 </a:t>
            </a:r>
            <a:r>
              <a:rPr lang="en-US" altLang="zh-CN" sz="2400">
                <a:latin typeface="Tahoma" panose="020B0604030504040204" pitchFamily="34" charset="0"/>
                <a:cs typeface="Angsana New" pitchFamily="18" charset="-34"/>
              </a:rPr>
              <a:t>10.31</a:t>
            </a:r>
            <a:endParaRPr lang="th-TH" altLang="zh-CN" sz="2400">
              <a:latin typeface="Tahoma" panose="020B0604030504040204" pitchFamily="34" charset="0"/>
              <a:cs typeface="Angsana New" pitchFamily="18" charset="-34"/>
            </a:endParaRPr>
          </a:p>
        </p:txBody>
      </p:sp>
      <p:sp>
        <p:nvSpPr>
          <p:cNvPr id="431114" name="Rectangle 10"/>
          <p:cNvSpPr>
            <a:spLocks noChangeArrowheads="1"/>
          </p:cNvSpPr>
          <p:nvPr/>
        </p:nvSpPr>
        <p:spPr bwMode="auto">
          <a:xfrm>
            <a:off x="3495675" y="704850"/>
            <a:ext cx="28622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最小误差</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31115" name="Text Box 11"/>
          <p:cNvSpPr txBox="1">
            <a:spLocks noChangeArrowheads="1"/>
          </p:cNvSpPr>
          <p:nvPr/>
        </p:nvSpPr>
        <p:spPr bwMode="auto">
          <a:xfrm>
            <a:off x="3413125" y="5283200"/>
            <a:ext cx="432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latin typeface="Tahoma" panose="020B0604030504040204" pitchFamily="34" charset="0"/>
                <a:cs typeface="Angsana New" pitchFamily="18" charset="-34"/>
              </a:rPr>
              <a:t>解此方程得到的</a:t>
            </a:r>
            <a:r>
              <a:rPr lang="en-US" altLang="zh-CN" sz="2400">
                <a:latin typeface="Tahoma" panose="020B0604030504040204" pitchFamily="34" charset="0"/>
                <a:cs typeface="Angsana New" pitchFamily="18" charset="-34"/>
              </a:rPr>
              <a:t>T</a:t>
            </a:r>
            <a:r>
              <a:rPr lang="zh-CN" altLang="en-US" sz="2400">
                <a:latin typeface="Tahoma" panose="020B0604030504040204" pitchFamily="34" charset="0"/>
                <a:cs typeface="Angsana New" pitchFamily="18" charset="-34"/>
              </a:rPr>
              <a:t>为最佳门限。</a:t>
            </a:r>
            <a:endParaRPr lang="zh-CN" altLang="th-TH" sz="2400">
              <a:latin typeface="Tahoma" panose="020B0604030504040204" pitchFamily="34" charset="0"/>
              <a:cs typeface="Angsana New" pitchFamily="18" charset="-34"/>
            </a:endParaRPr>
          </a:p>
        </p:txBody>
      </p:sp>
    </p:spTree>
    <p:extLst>
      <p:ext uri="{BB962C8B-B14F-4D97-AF65-F5344CB8AC3E}">
        <p14:creationId xmlns:p14="http://schemas.microsoft.com/office/powerpoint/2010/main" val="8347906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900482CF-52AD-49F7-9A57-613898A6FC34}" type="slidenum">
              <a:rPr lang="zh-CN" altLang="en-US"/>
              <a:pPr/>
              <a:t>57</a:t>
            </a:fld>
            <a:endParaRPr lang="en-US" altLang="zh-CN"/>
          </a:p>
        </p:txBody>
      </p:sp>
      <p:sp>
        <p:nvSpPr>
          <p:cNvPr id="432131" name="Text Box 3"/>
          <p:cNvSpPr txBox="1">
            <a:spLocks noChangeArrowheads="1"/>
          </p:cNvSpPr>
          <p:nvPr/>
        </p:nvSpPr>
        <p:spPr bwMode="auto">
          <a:xfrm>
            <a:off x="488950" y="1671638"/>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Comic Sans MS" panose="030F0702030302020204" pitchFamily="66" charset="0"/>
                <a:cs typeface="Angsana New" pitchFamily="18" charset="-34"/>
              </a:rPr>
              <a:t>例子</a:t>
            </a:r>
            <a:r>
              <a:rPr lang="en-US" altLang="zh-CN" sz="2400">
                <a:latin typeface="Comic Sans MS" panose="030F0702030302020204" pitchFamily="66" charset="0"/>
                <a:cs typeface="Angsana New" pitchFamily="18" charset="-34"/>
              </a:rPr>
              <a:t>:</a:t>
            </a:r>
            <a:r>
              <a:rPr lang="zh-CN" altLang="en-US" sz="2400">
                <a:latin typeface="Comic Sans MS" panose="030F0702030302020204" pitchFamily="66" charset="0"/>
                <a:cs typeface="Angsana New" pitchFamily="18" charset="-34"/>
              </a:rPr>
              <a:t>利用</a:t>
            </a:r>
            <a:r>
              <a:rPr lang="en-US" altLang="zh-CN" sz="2400">
                <a:solidFill>
                  <a:srgbClr val="FF0000"/>
                </a:solidFill>
                <a:latin typeface="Comic Sans MS" panose="030F0702030302020204" pitchFamily="66" charset="0"/>
                <a:cs typeface="Angsana New" pitchFamily="18" charset="-34"/>
              </a:rPr>
              <a:t>PDF=</a:t>
            </a:r>
            <a:r>
              <a:rPr lang="zh-CN" altLang="en-US" sz="2400">
                <a:solidFill>
                  <a:srgbClr val="FF0000"/>
                </a:solidFill>
                <a:latin typeface="Comic Sans MS" panose="030F0702030302020204" pitchFamily="66" charset="0"/>
                <a:cs typeface="Angsana New" pitchFamily="18" charset="-34"/>
              </a:rPr>
              <a:t>高斯密度</a:t>
            </a:r>
            <a:r>
              <a:rPr lang="zh-CN" altLang="en-US" sz="2400">
                <a:latin typeface="Comic Sans MS" panose="030F0702030302020204" pitchFamily="66" charset="0"/>
                <a:cs typeface="Angsana New" pitchFamily="18" charset="-34"/>
              </a:rPr>
              <a:t>     </a:t>
            </a:r>
            <a:r>
              <a:rPr lang="en-US" altLang="zh-CN" sz="2400">
                <a:latin typeface="Comic Sans MS" panose="030F0702030302020204" pitchFamily="66" charset="0"/>
                <a:cs typeface="Angsana New" pitchFamily="18" charset="-34"/>
              </a:rPr>
              <a:t>p</a:t>
            </a:r>
            <a:r>
              <a:rPr lang="en-US" altLang="zh-CN" sz="2400" baseline="-25000">
                <a:latin typeface="Comic Sans MS" panose="030F0702030302020204" pitchFamily="66" charset="0"/>
                <a:cs typeface="Angsana New" pitchFamily="18" charset="-34"/>
              </a:rPr>
              <a:t>1</a:t>
            </a:r>
            <a:r>
              <a:rPr lang="en-US" altLang="zh-CN" sz="2400">
                <a:latin typeface="Comic Sans MS" panose="030F0702030302020204" pitchFamily="66" charset="0"/>
                <a:cs typeface="Angsana New" pitchFamily="18" charset="-34"/>
              </a:rPr>
              <a:t>(z) </a:t>
            </a:r>
            <a:r>
              <a:rPr lang="zh-CN" altLang="en-US" sz="2400">
                <a:latin typeface="Comic Sans MS" panose="030F0702030302020204" pitchFamily="66" charset="0"/>
                <a:cs typeface="Angsana New" pitchFamily="18" charset="-34"/>
              </a:rPr>
              <a:t>和</a:t>
            </a:r>
            <a:r>
              <a:rPr lang="en-US" altLang="zh-CN" sz="2400">
                <a:latin typeface="Comic Sans MS" panose="030F0702030302020204" pitchFamily="66" charset="0"/>
                <a:cs typeface="Angsana New" pitchFamily="18" charset="-34"/>
              </a:rPr>
              <a:t>p</a:t>
            </a:r>
            <a:r>
              <a:rPr lang="en-US" altLang="zh-CN" sz="2400" baseline="-25000">
                <a:latin typeface="Comic Sans MS" panose="030F0702030302020204" pitchFamily="66" charset="0"/>
                <a:cs typeface="Angsana New" pitchFamily="18" charset="-34"/>
              </a:rPr>
              <a:t>2</a:t>
            </a:r>
            <a:r>
              <a:rPr lang="en-US" altLang="zh-CN" sz="2400">
                <a:latin typeface="Tahoma" panose="020B0604030504040204" pitchFamily="34" charset="0"/>
                <a:cs typeface="Angsana New" pitchFamily="18" charset="-34"/>
              </a:rPr>
              <a:t>(z)</a:t>
            </a:r>
            <a:endParaRPr lang="th-TH" sz="2400">
              <a:latin typeface="Tahoma" panose="020B0604030504040204" pitchFamily="34" charset="0"/>
              <a:cs typeface="Angsana New" pitchFamily="18" charset="-34"/>
            </a:endParaRPr>
          </a:p>
        </p:txBody>
      </p:sp>
      <p:graphicFrame>
        <p:nvGraphicFramePr>
          <p:cNvPr id="432132" name="Object 4"/>
          <p:cNvGraphicFramePr>
            <a:graphicFrameLocks noChangeAspect="1"/>
          </p:cNvGraphicFramePr>
          <p:nvPr/>
        </p:nvGraphicFramePr>
        <p:xfrm>
          <a:off x="573088" y="2395538"/>
          <a:ext cx="8002587" cy="2428875"/>
        </p:xfrm>
        <a:graphic>
          <a:graphicData uri="http://schemas.openxmlformats.org/presentationml/2006/ole">
            <mc:AlternateContent xmlns:mc="http://schemas.openxmlformats.org/markup-compatibility/2006">
              <mc:Choice xmlns:v="urn:schemas-microsoft-com:vml" Requires="v">
                <p:oleObj spid="_x0000_s18450" name="Equation" r:id="rId3" imgW="2514600" imgH="761760" progId="Equation.3">
                  <p:embed/>
                </p:oleObj>
              </mc:Choice>
              <mc:Fallback>
                <p:oleObj name="Equation" r:id="rId3" imgW="2514600" imgH="761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88" y="2395538"/>
                        <a:ext cx="8002587" cy="242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2133" name="Text Box 5"/>
          <p:cNvSpPr txBox="1">
            <a:spLocks noChangeArrowheads="1"/>
          </p:cNvSpPr>
          <p:nvPr/>
        </p:nvSpPr>
        <p:spPr bwMode="auto">
          <a:xfrm>
            <a:off x="395288" y="4518025"/>
            <a:ext cx="874871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Tahoma" panose="020B0604030504040204" pitchFamily="34" charset="0"/>
                <a:cs typeface="Angsana New" pitchFamily="18" charset="-34"/>
              </a:rPr>
              <a:t>其中：</a:t>
            </a:r>
          </a:p>
          <a:p>
            <a:pPr>
              <a:buFontTx/>
              <a:buChar char="•"/>
            </a:pPr>
            <a:r>
              <a:rPr lang="en-US" altLang="zh-CN" sz="2400">
                <a:latin typeface="Tahoma" panose="020B0604030504040204" pitchFamily="34" charset="0"/>
                <a:cs typeface="Angsana New" pitchFamily="18" charset="-34"/>
                <a:sym typeface="Symbol" panose="05050102010706020507" pitchFamily="18" charset="2"/>
              </a:rPr>
              <a:t>   </a:t>
            </a:r>
            <a:r>
              <a:rPr lang="en-US" altLang="zh-CN" sz="2400" baseline="-25000">
                <a:latin typeface="Tahoma" panose="020B0604030504040204" pitchFamily="34" charset="0"/>
                <a:cs typeface="Angsana New" pitchFamily="18" charset="-34"/>
                <a:sym typeface="Symbol" panose="05050102010706020507" pitchFamily="18" charset="2"/>
              </a:rPr>
              <a:t>1</a:t>
            </a:r>
            <a:r>
              <a:rPr lang="en-US" altLang="zh-CN" sz="2400">
                <a:latin typeface="Tahoma" panose="020B0604030504040204" pitchFamily="34" charset="0"/>
                <a:cs typeface="Angsana New" pitchFamily="18" charset="-34"/>
                <a:sym typeface="Symbol" panose="05050102010706020507" pitchFamily="18" charset="2"/>
              </a:rPr>
              <a:t> </a:t>
            </a:r>
            <a:r>
              <a:rPr lang="zh-CN" altLang="en-US" sz="2400">
                <a:latin typeface="Tahoma" panose="020B0604030504040204" pitchFamily="34" charset="0"/>
                <a:cs typeface="Angsana New" pitchFamily="18" charset="-34"/>
                <a:sym typeface="Symbol" panose="05050102010706020507" pitchFamily="18" charset="2"/>
              </a:rPr>
              <a:t>和 </a:t>
            </a:r>
            <a:r>
              <a:rPr lang="en-US" altLang="zh-CN" sz="2400" baseline="-25000">
                <a:latin typeface="Tahoma" panose="020B0604030504040204" pitchFamily="34" charset="0"/>
                <a:cs typeface="Angsana New" pitchFamily="18" charset="-34"/>
                <a:sym typeface="Symbol" panose="05050102010706020507" pitchFamily="18" charset="2"/>
              </a:rPr>
              <a:t>1</a:t>
            </a:r>
            <a:r>
              <a:rPr lang="en-US" altLang="zh-CN" sz="2400" baseline="30000">
                <a:latin typeface="Tahoma" panose="020B0604030504040204" pitchFamily="34" charset="0"/>
                <a:cs typeface="Angsana New" pitchFamily="18" charset="-34"/>
                <a:sym typeface="Symbol" panose="05050102010706020507" pitchFamily="18" charset="2"/>
              </a:rPr>
              <a:t>2</a:t>
            </a:r>
            <a:r>
              <a:rPr lang="en-US" altLang="zh-CN" sz="2400">
                <a:latin typeface="Tahoma" panose="020B0604030504040204" pitchFamily="34" charset="0"/>
                <a:cs typeface="Angsana New" pitchFamily="18" charset="-34"/>
                <a:sym typeface="Symbol" panose="05050102010706020507" pitchFamily="18" charset="2"/>
              </a:rPr>
              <a:t> </a:t>
            </a:r>
            <a:r>
              <a:rPr lang="zh-CN" altLang="en-US" sz="2400">
                <a:latin typeface="Tahoma" panose="020B0604030504040204" pitchFamily="34" charset="0"/>
                <a:cs typeface="Angsana New" pitchFamily="18" charset="-34"/>
                <a:sym typeface="Symbol" panose="05050102010706020507" pitchFamily="18" charset="2"/>
              </a:rPr>
              <a:t>分别是某一类像素</a:t>
            </a:r>
            <a:r>
              <a:rPr lang="en-US" altLang="zh-CN" sz="2400">
                <a:latin typeface="Tahoma" panose="020B0604030504040204" pitchFamily="34" charset="0"/>
                <a:cs typeface="Angsana New" pitchFamily="18" charset="-34"/>
                <a:sym typeface="Symbol" panose="05050102010706020507" pitchFamily="18" charset="2"/>
              </a:rPr>
              <a:t>(</a:t>
            </a:r>
            <a:r>
              <a:rPr lang="zh-CN" altLang="en-US" sz="2400">
                <a:latin typeface="Tahoma" panose="020B0604030504040204" pitchFamily="34" charset="0"/>
                <a:cs typeface="Angsana New" pitchFamily="18" charset="-34"/>
                <a:sym typeface="Symbol" panose="05050102010706020507" pitchFamily="18" charset="2"/>
              </a:rPr>
              <a:t>即对象</a:t>
            </a:r>
            <a:r>
              <a:rPr lang="en-US" altLang="zh-CN" sz="2400">
                <a:latin typeface="Tahoma" panose="020B0604030504040204" pitchFamily="34" charset="0"/>
                <a:cs typeface="Angsana New" pitchFamily="18" charset="-34"/>
                <a:sym typeface="Symbol" panose="05050102010706020507" pitchFamily="18" charset="2"/>
              </a:rPr>
              <a:t>)</a:t>
            </a:r>
            <a:r>
              <a:rPr lang="zh-CN" altLang="en-US" sz="2400">
                <a:latin typeface="Tahoma" panose="020B0604030504040204" pitchFamily="34" charset="0"/>
                <a:cs typeface="Angsana New" pitchFamily="18" charset="-34"/>
                <a:sym typeface="Symbol" panose="05050102010706020507" pitchFamily="18" charset="2"/>
              </a:rPr>
              <a:t>的高斯密度的均值和方差；</a:t>
            </a:r>
          </a:p>
          <a:p>
            <a:pPr>
              <a:buFontTx/>
              <a:buChar char="•"/>
            </a:pPr>
            <a:r>
              <a:rPr lang="en-US" altLang="zh-CN" sz="2400">
                <a:latin typeface="Tahoma" panose="020B0604030504040204" pitchFamily="34" charset="0"/>
                <a:cs typeface="Angsana New" pitchFamily="18" charset="-34"/>
                <a:sym typeface="Symbol" panose="05050102010706020507" pitchFamily="18" charset="2"/>
              </a:rPr>
              <a:t>   </a:t>
            </a:r>
            <a:r>
              <a:rPr lang="en-US" altLang="zh-CN" sz="2400" baseline="-25000">
                <a:latin typeface="Tahoma" panose="020B0604030504040204" pitchFamily="34" charset="0"/>
                <a:cs typeface="Angsana New" pitchFamily="18" charset="-34"/>
                <a:sym typeface="Symbol" panose="05050102010706020507" pitchFamily="18" charset="2"/>
              </a:rPr>
              <a:t>2</a:t>
            </a:r>
            <a:r>
              <a:rPr lang="en-US" altLang="zh-CN" sz="2400">
                <a:latin typeface="Tahoma" panose="020B0604030504040204" pitchFamily="34" charset="0"/>
                <a:cs typeface="Angsana New" pitchFamily="18" charset="-34"/>
                <a:sym typeface="Symbol" panose="05050102010706020507" pitchFamily="18" charset="2"/>
              </a:rPr>
              <a:t> </a:t>
            </a:r>
            <a:r>
              <a:rPr lang="zh-CN" altLang="en-US" sz="2400">
                <a:latin typeface="Tahoma" panose="020B0604030504040204" pitchFamily="34" charset="0"/>
                <a:cs typeface="Angsana New" pitchFamily="18" charset="-34"/>
                <a:sym typeface="Symbol" panose="05050102010706020507" pitchFamily="18" charset="2"/>
              </a:rPr>
              <a:t>和 </a:t>
            </a:r>
            <a:r>
              <a:rPr lang="en-US" altLang="zh-CN" sz="2400" baseline="-25000">
                <a:latin typeface="Tahoma" panose="020B0604030504040204" pitchFamily="34" charset="0"/>
                <a:cs typeface="Angsana New" pitchFamily="18" charset="-34"/>
                <a:sym typeface="Symbol" panose="05050102010706020507" pitchFamily="18" charset="2"/>
              </a:rPr>
              <a:t>2</a:t>
            </a:r>
            <a:r>
              <a:rPr lang="en-US" altLang="zh-CN" sz="2400" baseline="30000">
                <a:latin typeface="Tahoma" panose="020B0604030504040204" pitchFamily="34" charset="0"/>
                <a:cs typeface="Angsana New" pitchFamily="18" charset="-34"/>
                <a:sym typeface="Symbol" panose="05050102010706020507" pitchFamily="18" charset="2"/>
              </a:rPr>
              <a:t>2</a:t>
            </a:r>
            <a:r>
              <a:rPr lang="en-US" altLang="zh-CN" sz="2400">
                <a:latin typeface="Tahoma" panose="020B0604030504040204" pitchFamily="34" charset="0"/>
                <a:cs typeface="Angsana New" pitchFamily="18" charset="-34"/>
                <a:sym typeface="Symbol" panose="05050102010706020507" pitchFamily="18" charset="2"/>
              </a:rPr>
              <a:t> </a:t>
            </a:r>
            <a:r>
              <a:rPr lang="zh-CN" altLang="en-US" sz="2400">
                <a:latin typeface="Tahoma" panose="020B0604030504040204" pitchFamily="34" charset="0"/>
                <a:cs typeface="Angsana New" pitchFamily="18" charset="-34"/>
                <a:sym typeface="Symbol" panose="05050102010706020507" pitchFamily="18" charset="2"/>
              </a:rPr>
              <a:t>分别是另一类像素</a:t>
            </a:r>
            <a:r>
              <a:rPr lang="en-US" altLang="zh-CN" sz="2400">
                <a:latin typeface="Tahoma" panose="020B0604030504040204" pitchFamily="34" charset="0"/>
                <a:cs typeface="Angsana New" pitchFamily="18" charset="-34"/>
                <a:sym typeface="Symbol" panose="05050102010706020507" pitchFamily="18" charset="2"/>
              </a:rPr>
              <a:t>(</a:t>
            </a:r>
            <a:r>
              <a:rPr lang="zh-CN" altLang="en-US" sz="2400">
                <a:latin typeface="Tahoma" panose="020B0604030504040204" pitchFamily="34" charset="0"/>
                <a:cs typeface="Angsana New" pitchFamily="18" charset="-34"/>
                <a:sym typeface="Symbol" panose="05050102010706020507" pitchFamily="18" charset="2"/>
              </a:rPr>
              <a:t>即对象</a:t>
            </a:r>
            <a:r>
              <a:rPr lang="en-US" altLang="zh-CN" sz="2400">
                <a:latin typeface="Tahoma" panose="020B0604030504040204" pitchFamily="34" charset="0"/>
                <a:cs typeface="Angsana New" pitchFamily="18" charset="-34"/>
                <a:sym typeface="Symbol" panose="05050102010706020507" pitchFamily="18" charset="2"/>
              </a:rPr>
              <a:t>)</a:t>
            </a:r>
            <a:r>
              <a:rPr lang="zh-CN" altLang="en-US" sz="2400">
                <a:latin typeface="Tahoma" panose="020B0604030504040204" pitchFamily="34" charset="0"/>
                <a:cs typeface="Angsana New" pitchFamily="18" charset="-34"/>
                <a:sym typeface="Symbol" panose="05050102010706020507" pitchFamily="18" charset="2"/>
              </a:rPr>
              <a:t>的高斯密度的均值和方差；</a:t>
            </a:r>
          </a:p>
        </p:txBody>
      </p:sp>
      <p:sp>
        <p:nvSpPr>
          <p:cNvPr id="432134" name="Rectangle 6"/>
          <p:cNvSpPr>
            <a:spLocks noChangeArrowheads="1"/>
          </p:cNvSpPr>
          <p:nvPr/>
        </p:nvSpPr>
        <p:spPr bwMode="auto">
          <a:xfrm>
            <a:off x="3419475" y="742950"/>
            <a:ext cx="28622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高斯密度</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32136" name="Text Box 8"/>
          <p:cNvSpPr txBox="1">
            <a:spLocks noChangeArrowheads="1"/>
          </p:cNvSpPr>
          <p:nvPr/>
        </p:nvSpPr>
        <p:spPr bwMode="auto">
          <a:xfrm>
            <a:off x="492125" y="2157413"/>
            <a:ext cx="724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这里的</a:t>
            </a:r>
            <a:r>
              <a:rPr lang="en-US" altLang="zh-CN"/>
              <a:t>PDF</a:t>
            </a:r>
            <a:r>
              <a:rPr lang="zh-CN" altLang="en-US"/>
              <a:t>代表概率密度函数。高斯密度可以用均值和方差来描述。</a:t>
            </a:r>
          </a:p>
        </p:txBody>
      </p:sp>
    </p:spTree>
    <p:extLst>
      <p:ext uri="{BB962C8B-B14F-4D97-AF65-F5344CB8AC3E}">
        <p14:creationId xmlns:p14="http://schemas.microsoft.com/office/powerpoint/2010/main" val="81416869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2"/>
          </p:nvPr>
        </p:nvSpPr>
        <p:spPr/>
        <p:txBody>
          <a:bodyPr/>
          <a:lstStyle/>
          <a:p>
            <a:fld id="{84DCC556-CD03-4117-BD87-4B17D982668D}" type="slidenum">
              <a:rPr lang="zh-CN" altLang="en-US"/>
              <a:pPr/>
              <a:t>58</a:t>
            </a:fld>
            <a:endParaRPr lang="en-US" altLang="zh-CN"/>
          </a:p>
        </p:txBody>
      </p:sp>
      <p:sp>
        <p:nvSpPr>
          <p:cNvPr id="433161" name="Rectangle 9"/>
          <p:cNvSpPr>
            <a:spLocks noChangeArrowheads="1"/>
          </p:cNvSpPr>
          <p:nvPr/>
        </p:nvSpPr>
        <p:spPr bwMode="auto">
          <a:xfrm>
            <a:off x="4956175" y="692150"/>
            <a:ext cx="2862263"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二次方程</a:t>
            </a:r>
            <a:endParaRPr kumimoji="1" lang="en-US" altLang="zh-CN" sz="4000" b="1">
              <a:solidFill>
                <a:schemeClr val="bg1"/>
              </a:solidFill>
              <a:effectLst>
                <a:outerShdw blurRad="38100" dist="38100" dir="2700000" algn="tl">
                  <a:srgbClr val="000000"/>
                </a:outerShdw>
              </a:effectLst>
              <a:ea typeface="华文行楷" panose="02010800040101010101" pitchFamily="2" charset="-122"/>
            </a:endParaRPr>
          </a:p>
        </p:txBody>
      </p:sp>
      <p:grpSp>
        <p:nvGrpSpPr>
          <p:cNvPr id="433163" name="Group 11"/>
          <p:cNvGrpSpPr>
            <a:grpSpLocks/>
          </p:cNvGrpSpPr>
          <p:nvPr/>
        </p:nvGrpSpPr>
        <p:grpSpPr bwMode="auto">
          <a:xfrm>
            <a:off x="0" y="828675"/>
            <a:ext cx="8455025" cy="5357813"/>
            <a:chOff x="311" y="794"/>
            <a:chExt cx="5326" cy="3375"/>
          </a:xfrm>
        </p:grpSpPr>
        <p:graphicFrame>
          <p:nvGraphicFramePr>
            <p:cNvPr id="433156" name="Object 4"/>
            <p:cNvGraphicFramePr>
              <a:graphicFrameLocks noChangeAspect="1"/>
            </p:cNvGraphicFramePr>
            <p:nvPr/>
          </p:nvGraphicFramePr>
          <p:xfrm>
            <a:off x="623" y="1170"/>
            <a:ext cx="4933" cy="1852"/>
          </p:xfrm>
          <a:graphic>
            <a:graphicData uri="http://schemas.openxmlformats.org/presentationml/2006/ole">
              <mc:AlternateContent xmlns:mc="http://schemas.openxmlformats.org/markup-compatibility/2006">
                <mc:Choice xmlns:v="urn:schemas-microsoft-com:vml" Requires="v">
                  <p:oleObj spid="_x0000_s19506" name="Equation" r:id="rId3" imgW="2641320" imgH="990360" progId="Equation.3">
                    <p:embed/>
                  </p:oleObj>
                </mc:Choice>
                <mc:Fallback>
                  <p:oleObj name="Equation" r:id="rId3" imgW="2641320" imgH="990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 y="1170"/>
                          <a:ext cx="4933" cy="1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3157" name="Object 5"/>
            <p:cNvGraphicFramePr>
              <a:graphicFrameLocks noChangeAspect="1"/>
            </p:cNvGraphicFramePr>
            <p:nvPr/>
          </p:nvGraphicFramePr>
          <p:xfrm>
            <a:off x="311" y="3009"/>
            <a:ext cx="3584" cy="959"/>
          </p:xfrm>
          <a:graphic>
            <a:graphicData uri="http://schemas.openxmlformats.org/presentationml/2006/ole">
              <mc:AlternateContent xmlns:mc="http://schemas.openxmlformats.org/markup-compatibility/2006">
                <mc:Choice xmlns:v="urn:schemas-microsoft-com:vml" Requires="v">
                  <p:oleObj spid="_x0000_s19507" name="Equation" r:id="rId5" imgW="1803240" imgH="482400" progId="Equation.3">
                    <p:embed/>
                  </p:oleObj>
                </mc:Choice>
                <mc:Fallback>
                  <p:oleObj name="Equation" r:id="rId5" imgW="180324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 y="3009"/>
                          <a:ext cx="3584" cy="959"/>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3158" name="Text Box 6"/>
            <p:cNvSpPr txBox="1">
              <a:spLocks noChangeArrowheads="1"/>
            </p:cNvSpPr>
            <p:nvPr/>
          </p:nvSpPr>
          <p:spPr bwMode="auto">
            <a:xfrm>
              <a:off x="3969" y="3191"/>
              <a:ext cx="166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Tahoma" panose="020B0604030504040204" pitchFamily="34" charset="0"/>
                  <a:cs typeface="Angsana New" pitchFamily="18" charset="-34"/>
                </a:rPr>
                <a:t>如果 </a:t>
              </a:r>
              <a:r>
                <a:rPr lang="en-US" altLang="zh-CN" sz="2400">
                  <a:latin typeface="Tahoma" panose="020B0604030504040204" pitchFamily="34" charset="0"/>
                  <a:cs typeface="Angsana New" pitchFamily="18" charset="-34"/>
                </a:rPr>
                <a:t>P</a:t>
              </a:r>
              <a:r>
                <a:rPr lang="en-US" altLang="zh-CN" sz="2400" baseline="-25000">
                  <a:latin typeface="Tahoma" panose="020B0604030504040204" pitchFamily="34" charset="0"/>
                  <a:cs typeface="Angsana New" pitchFamily="18" charset="-34"/>
                </a:rPr>
                <a:t>1</a:t>
              </a:r>
              <a:r>
                <a:rPr lang="en-US" altLang="zh-CN" sz="2400">
                  <a:latin typeface="Tahoma" panose="020B0604030504040204" pitchFamily="34" charset="0"/>
                  <a:cs typeface="Angsana New" pitchFamily="18" charset="-34"/>
                </a:rPr>
                <a:t> = P</a:t>
              </a:r>
              <a:r>
                <a:rPr lang="en-US" altLang="zh-CN" sz="2400" baseline="-25000">
                  <a:latin typeface="Tahoma" panose="020B0604030504040204" pitchFamily="34" charset="0"/>
                  <a:cs typeface="Angsana New" pitchFamily="18" charset="-34"/>
                </a:rPr>
                <a:t>2 </a:t>
              </a:r>
              <a:r>
                <a:rPr lang="zh-CN" altLang="en-US" sz="2400">
                  <a:latin typeface="Tahoma" panose="020B0604030504040204" pitchFamily="34" charset="0"/>
                  <a:cs typeface="Angsana New" pitchFamily="18" charset="-34"/>
                </a:rPr>
                <a:t>或者 </a:t>
              </a:r>
              <a:r>
                <a:rPr lang="zh-CN" altLang="en-US" sz="2400">
                  <a:latin typeface="Tahoma" panose="020B0604030504040204" pitchFamily="34" charset="0"/>
                  <a:cs typeface="Angsana New" pitchFamily="18" charset="-34"/>
                  <a:sym typeface="Symbol" panose="05050102010706020507" pitchFamily="18" charset="2"/>
                </a:rPr>
                <a:t> </a:t>
              </a:r>
              <a:r>
                <a:rPr lang="en-US" altLang="zh-CN" sz="2400">
                  <a:latin typeface="Tahoma" panose="020B0604030504040204" pitchFamily="34" charset="0"/>
                  <a:cs typeface="Angsana New" pitchFamily="18" charset="-34"/>
                  <a:sym typeface="Symbol" panose="05050102010706020507" pitchFamily="18" charset="2"/>
                </a:rPr>
                <a:t>= 0</a:t>
              </a:r>
              <a:r>
                <a:rPr lang="en-US" altLang="zh-CN" sz="2400">
                  <a:latin typeface="Tahoma" panose="020B0604030504040204" pitchFamily="34" charset="0"/>
                  <a:cs typeface="Angsana New" pitchFamily="18" charset="-34"/>
                </a:rPr>
                <a:t> </a:t>
              </a:r>
              <a:r>
                <a:rPr lang="zh-CN" altLang="en-US" sz="2400">
                  <a:latin typeface="Tahoma" panose="020B0604030504040204" pitchFamily="34" charset="0"/>
                  <a:cs typeface="Angsana New" pitchFamily="18" charset="-34"/>
                </a:rPr>
                <a:t>那么根据左边的式子，最佳门限是均值的平均数。</a:t>
              </a:r>
              <a:endParaRPr lang="zh-CN" altLang="th-TH" sz="2400">
                <a:latin typeface="Tahoma" panose="020B0604030504040204" pitchFamily="34" charset="0"/>
                <a:cs typeface="Angsana New" pitchFamily="18" charset="-34"/>
              </a:endParaRPr>
            </a:p>
          </p:txBody>
        </p:sp>
        <p:sp>
          <p:nvSpPr>
            <p:cNvPr id="433162" name="Text Box 10"/>
            <p:cNvSpPr txBox="1">
              <a:spLocks noChangeArrowheads="1"/>
            </p:cNvSpPr>
            <p:nvPr/>
          </p:nvSpPr>
          <p:spPr bwMode="auto">
            <a:xfrm>
              <a:off x="582" y="794"/>
              <a:ext cx="2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再利用式                        得到求解门限</a:t>
              </a:r>
              <a:r>
                <a:rPr lang="en-US" altLang="zh-CN"/>
                <a:t>T</a:t>
              </a:r>
              <a:r>
                <a:rPr lang="zh-CN" altLang="en-US"/>
                <a:t>的二次方程：</a:t>
              </a:r>
            </a:p>
          </p:txBody>
        </p:sp>
      </p:grpSp>
      <p:graphicFrame>
        <p:nvGraphicFramePr>
          <p:cNvPr id="433164" name="Object 12"/>
          <p:cNvGraphicFramePr>
            <a:graphicFrameLocks noGrp="1" noChangeAspect="1"/>
          </p:cNvGraphicFramePr>
          <p:nvPr>
            <p:ph/>
          </p:nvPr>
        </p:nvGraphicFramePr>
        <p:xfrm>
          <a:off x="1435100" y="871538"/>
          <a:ext cx="1565275" cy="295275"/>
        </p:xfrm>
        <a:graphic>
          <a:graphicData uri="http://schemas.openxmlformats.org/presentationml/2006/ole">
            <mc:AlternateContent xmlns:mc="http://schemas.openxmlformats.org/markup-compatibility/2006">
              <mc:Choice xmlns:v="urn:schemas-microsoft-com:vml" Requires="v">
                <p:oleObj spid="_x0000_s19508" name="Equation" r:id="rId7" imgW="1143000" imgH="215640" progId="Equation.3">
                  <p:embed/>
                </p:oleObj>
              </mc:Choice>
              <mc:Fallback>
                <p:oleObj name="Equation" r:id="rId7" imgW="11430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871538"/>
                        <a:ext cx="1565275"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203287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2"/>
          </p:nvPr>
        </p:nvSpPr>
        <p:spPr/>
        <p:txBody>
          <a:bodyPr/>
          <a:lstStyle/>
          <a:p>
            <a:fld id="{CD6794CE-7D82-44DB-9097-F3B5A8F4DA87}" type="slidenum">
              <a:rPr lang="zh-CN" altLang="en-US"/>
              <a:pPr/>
              <a:t>59</a:t>
            </a:fld>
            <a:endParaRPr lang="en-US" altLang="zh-CN"/>
          </a:p>
        </p:txBody>
      </p:sp>
      <p:pic>
        <p:nvPicPr>
          <p:cNvPr id="434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1446213"/>
            <a:ext cx="8497887"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4182" name="Text Box 6"/>
          <p:cNvSpPr txBox="1">
            <a:spLocks noChangeArrowheads="1"/>
          </p:cNvSpPr>
          <p:nvPr/>
        </p:nvSpPr>
        <p:spPr bwMode="auto">
          <a:xfrm>
            <a:off x="0" y="4784725"/>
            <a:ext cx="9144000" cy="1616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FF0000"/>
                </a:solidFill>
              </a:rPr>
              <a:t>  进行图像分割的目的</a:t>
            </a:r>
            <a:r>
              <a:rPr kumimoji="1" lang="zh-CN" altLang="en-US" sz="2000" b="1"/>
              <a:t>是描绘心脏的左心室边界。分割前：</a:t>
            </a:r>
          </a:p>
          <a:p>
            <a:pPr eaLnBrk="1" hangingPunct="1"/>
            <a:r>
              <a:rPr kumimoji="1" lang="en-US" altLang="zh-CN" sz="2000" b="1"/>
              <a:t>  (1)</a:t>
            </a:r>
            <a:r>
              <a:rPr lang="zh-CN" altLang="en-US" sz="2000" b="1"/>
              <a:t>采用对数变换，减少由于辐射吸收引起的指数效应。</a:t>
            </a:r>
          </a:p>
          <a:p>
            <a:pPr eaLnBrk="1" hangingPunct="1"/>
            <a:r>
              <a:rPr lang="en-US" altLang="zh-CN" sz="2000" b="1"/>
              <a:t>  (2)</a:t>
            </a:r>
            <a:r>
              <a:rPr lang="zh-CN" altLang="en-US" sz="2000" b="1"/>
              <a:t>为了去除两幅图像中的脊柱，从注入造影剂后获取的图像中减去</a:t>
            </a:r>
          </a:p>
          <a:p>
            <a:pPr eaLnBrk="1" hangingPunct="1"/>
            <a:r>
              <a:rPr lang="zh-CN" altLang="en-US" sz="2000" b="1"/>
              <a:t> 使用造影剂之前得到的图像。</a:t>
            </a:r>
            <a:endParaRPr lang="en-US" altLang="zh-CN" sz="2000" b="1"/>
          </a:p>
          <a:p>
            <a:pPr eaLnBrk="1" hangingPunct="1"/>
            <a:r>
              <a:rPr lang="en-US" altLang="zh-CN" sz="2000" b="1"/>
              <a:t>  (3)</a:t>
            </a:r>
            <a:r>
              <a:rPr lang="zh-CN" altLang="en-US" sz="2000" b="1"/>
              <a:t>将几张血管造影片相加，以减少随机噪声。图中的</a:t>
            </a:r>
            <a:r>
              <a:rPr lang="en-US" altLang="zh-CN" sz="2000" b="1"/>
              <a:t>A</a:t>
            </a:r>
            <a:r>
              <a:rPr lang="zh-CN" altLang="en-US" sz="2000" b="1"/>
              <a:t>与</a:t>
            </a:r>
            <a:r>
              <a:rPr lang="en-US" altLang="zh-CN" sz="2000" b="1"/>
              <a:t>B</a:t>
            </a:r>
            <a:r>
              <a:rPr lang="zh-CN" altLang="en-US" sz="2000" b="1"/>
              <a:t>下面会详细介绍。</a:t>
            </a:r>
            <a:endParaRPr kumimoji="1" lang="zh-CN" altLang="en-US" sz="2000" b="1"/>
          </a:p>
        </p:txBody>
      </p:sp>
      <p:sp>
        <p:nvSpPr>
          <p:cNvPr id="434183" name="Text Box 7"/>
          <p:cNvSpPr txBox="1">
            <a:spLocks noChangeArrowheads="1"/>
          </p:cNvSpPr>
          <p:nvPr/>
        </p:nvSpPr>
        <p:spPr bwMode="auto">
          <a:xfrm>
            <a:off x="2740025" y="15351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(a)</a:t>
            </a:r>
          </a:p>
        </p:txBody>
      </p:sp>
      <p:sp>
        <p:nvSpPr>
          <p:cNvPr id="434184" name="Text Box 8"/>
          <p:cNvSpPr txBox="1">
            <a:spLocks noChangeArrowheads="1"/>
          </p:cNvSpPr>
          <p:nvPr/>
        </p:nvSpPr>
        <p:spPr bwMode="auto">
          <a:xfrm>
            <a:off x="5838825" y="15224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(b)</a:t>
            </a:r>
          </a:p>
        </p:txBody>
      </p:sp>
      <p:sp>
        <p:nvSpPr>
          <p:cNvPr id="434185" name="Text Box 9"/>
          <p:cNvSpPr txBox="1">
            <a:spLocks noChangeArrowheads="1"/>
          </p:cNvSpPr>
          <p:nvPr/>
        </p:nvSpPr>
        <p:spPr bwMode="auto">
          <a:xfrm>
            <a:off x="3184525" y="4454525"/>
            <a:ext cx="467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图 </a:t>
            </a:r>
            <a:r>
              <a:rPr lang="en-US" altLang="zh-CN"/>
              <a:t>10.32 </a:t>
            </a:r>
            <a:r>
              <a:rPr lang="zh-CN" altLang="en-US"/>
              <a:t>预处理前后的心血管造影照片</a:t>
            </a:r>
            <a:endParaRPr lang="en-US" altLang="zh-CN"/>
          </a:p>
        </p:txBody>
      </p:sp>
      <p:sp>
        <p:nvSpPr>
          <p:cNvPr id="434186" name="Text Box 10"/>
          <p:cNvSpPr txBox="1">
            <a:spLocks noChangeArrowheads="1"/>
          </p:cNvSpPr>
          <p:nvPr/>
        </p:nvSpPr>
        <p:spPr bwMode="auto">
          <a:xfrm>
            <a:off x="6778625" y="18018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solidFill>
                  <a:srgbClr val="FF0000"/>
                </a:solidFill>
              </a:rPr>
              <a:t>B</a:t>
            </a:r>
          </a:p>
        </p:txBody>
      </p:sp>
      <p:sp>
        <p:nvSpPr>
          <p:cNvPr id="434187" name="Text Box 11"/>
          <p:cNvSpPr txBox="1">
            <a:spLocks noChangeArrowheads="1"/>
          </p:cNvSpPr>
          <p:nvPr/>
        </p:nvSpPr>
        <p:spPr bwMode="auto">
          <a:xfrm>
            <a:off x="6727825" y="24749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a:solidFill>
                  <a:srgbClr val="FF0000"/>
                </a:solidFill>
              </a:rPr>
              <a:t>A</a:t>
            </a:r>
          </a:p>
        </p:txBody>
      </p:sp>
      <p:sp>
        <p:nvSpPr>
          <p:cNvPr id="434189" name="Text Box 13"/>
          <p:cNvSpPr txBox="1">
            <a:spLocks noChangeArrowheads="1"/>
          </p:cNvSpPr>
          <p:nvPr/>
        </p:nvSpPr>
        <p:spPr bwMode="auto">
          <a:xfrm>
            <a:off x="6350000" y="1825625"/>
            <a:ext cx="741363" cy="677863"/>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FF0000"/>
                </a:solidFill>
              </a:rPr>
              <a:t>  </a:t>
            </a:r>
            <a:endParaRPr kumimoji="1" lang="zh-CN" altLang="en-US" sz="2000" b="1"/>
          </a:p>
        </p:txBody>
      </p:sp>
      <p:sp>
        <p:nvSpPr>
          <p:cNvPr id="434190" name="Text Box 14"/>
          <p:cNvSpPr txBox="1">
            <a:spLocks noChangeArrowheads="1"/>
          </p:cNvSpPr>
          <p:nvPr/>
        </p:nvSpPr>
        <p:spPr bwMode="auto">
          <a:xfrm>
            <a:off x="6742113" y="2524125"/>
            <a:ext cx="717550" cy="67627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FF0000"/>
                </a:solidFill>
              </a:rPr>
              <a:t>  </a:t>
            </a:r>
            <a:endParaRPr kumimoji="1" lang="zh-CN" altLang="en-US" sz="2000" b="1"/>
          </a:p>
        </p:txBody>
      </p:sp>
      <p:sp useBgFill="1">
        <p:nvSpPr>
          <p:cNvPr id="434191" name="Text Box 15"/>
          <p:cNvSpPr txBox="1">
            <a:spLocks noChangeArrowheads="1"/>
          </p:cNvSpPr>
          <p:nvPr/>
        </p:nvSpPr>
        <p:spPr bwMode="auto">
          <a:xfrm>
            <a:off x="342900" y="1724025"/>
            <a:ext cx="1681163" cy="27860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34192" name="Text Box 16"/>
          <p:cNvSpPr txBox="1">
            <a:spLocks noChangeArrowheads="1"/>
          </p:cNvSpPr>
          <p:nvPr/>
        </p:nvSpPr>
        <p:spPr bwMode="auto">
          <a:xfrm>
            <a:off x="457200" y="822325"/>
            <a:ext cx="437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下面利用最佳门限处理法对图像进行分割</a:t>
            </a:r>
          </a:p>
        </p:txBody>
      </p:sp>
    </p:spTree>
    <p:extLst>
      <p:ext uri="{BB962C8B-B14F-4D97-AF65-F5344CB8AC3E}">
        <p14:creationId xmlns:p14="http://schemas.microsoft.com/office/powerpoint/2010/main" val="196691971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点检测</a:t>
            </a:r>
          </a:p>
        </p:txBody>
      </p:sp>
      <p:sp>
        <p:nvSpPr>
          <p:cNvPr id="3" name="内容占位符 2"/>
          <p:cNvSpPr>
            <a:spLocks noGrp="1"/>
          </p:cNvSpPr>
          <p:nvPr>
            <p:ph idx="1"/>
          </p:nvPr>
        </p:nvSpPr>
        <p:spPr/>
        <p:txBody>
          <a:bodyPr/>
          <a:lstStyle/>
          <a:p>
            <a:r>
              <a:rPr lang="zh-CN" altLang="en-US" dirty="0"/>
              <a:t>孤立点检测</a:t>
            </a:r>
            <a:endParaRPr lang="en-US" altLang="zh-CN" dirty="0"/>
          </a:p>
          <a:p>
            <a:pPr lvl="1"/>
            <a:r>
              <a:rPr lang="zh-CN" altLang="en-US" dirty="0"/>
              <a:t>此点的灰度级与其背景的差异相当大</a:t>
            </a:r>
            <a:endParaRPr lang="en-US" altLang="zh-CN" dirty="0"/>
          </a:p>
          <a:p>
            <a:pPr lvl="1"/>
            <a:r>
              <a:rPr lang="zh-CN" altLang="en-US" dirty="0"/>
              <a:t>所处位置是一个均匀的区域</a:t>
            </a:r>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3000375" y="3128081"/>
            <a:ext cx="5591175" cy="3724275"/>
          </a:xfrm>
          <a:prstGeom prst="rect">
            <a:avLst/>
          </a:prstGeom>
        </p:spPr>
      </p:pic>
    </p:spTree>
    <p:extLst>
      <p:ext uri="{BB962C8B-B14F-4D97-AF65-F5344CB8AC3E}">
        <p14:creationId xmlns:p14="http://schemas.microsoft.com/office/powerpoint/2010/main" val="1560933639"/>
      </p:ext>
    </p:extLst>
  </p:cSld>
  <p:clrMapOvr>
    <a:masterClrMapping/>
  </p:clrMapOvr>
  <p:transition spd="slow">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9645AD03-DF8A-4A2E-ACB4-28BA37B7C1E8}" type="slidenum">
              <a:rPr lang="zh-CN" altLang="en-US"/>
              <a:pPr/>
              <a:t>60</a:t>
            </a:fld>
            <a:endParaRPr lang="en-US" altLang="zh-CN"/>
          </a:p>
        </p:txBody>
      </p:sp>
      <p:pic>
        <p:nvPicPr>
          <p:cNvPr id="43520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23888" y="704850"/>
            <a:ext cx="7585075" cy="2949575"/>
          </a:xfrm>
          <a:ln/>
        </p:spPr>
      </p:pic>
      <p:sp>
        <p:nvSpPr>
          <p:cNvPr id="435206" name="Text Box 6"/>
          <p:cNvSpPr txBox="1">
            <a:spLocks noChangeArrowheads="1"/>
          </p:cNvSpPr>
          <p:nvPr/>
        </p:nvSpPr>
        <p:spPr bwMode="auto">
          <a:xfrm>
            <a:off x="593725" y="7477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FF0000"/>
                </a:solidFill>
              </a:rPr>
              <a:t>(a)</a:t>
            </a:r>
          </a:p>
        </p:txBody>
      </p:sp>
      <p:sp>
        <p:nvSpPr>
          <p:cNvPr id="435207" name="Text Box 7"/>
          <p:cNvSpPr txBox="1">
            <a:spLocks noChangeArrowheads="1"/>
          </p:cNvSpPr>
          <p:nvPr/>
        </p:nvSpPr>
        <p:spPr bwMode="auto">
          <a:xfrm>
            <a:off x="3489325" y="7223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FF0000"/>
                </a:solidFill>
              </a:rPr>
              <a:t>(b)</a:t>
            </a:r>
          </a:p>
        </p:txBody>
      </p:sp>
      <p:sp>
        <p:nvSpPr>
          <p:cNvPr id="435208" name="Text Box 8"/>
          <p:cNvSpPr txBox="1">
            <a:spLocks noChangeArrowheads="1"/>
          </p:cNvSpPr>
          <p:nvPr/>
        </p:nvSpPr>
        <p:spPr bwMode="auto">
          <a:xfrm>
            <a:off x="1101725" y="3836988"/>
            <a:ext cx="541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图 </a:t>
            </a:r>
            <a:r>
              <a:rPr lang="en-US" altLang="zh-CN"/>
              <a:t>10.33  </a:t>
            </a:r>
            <a:r>
              <a:rPr lang="en-US" altLang="zh-CN">
                <a:solidFill>
                  <a:srgbClr val="FF0000"/>
                </a:solidFill>
              </a:rPr>
              <a:t>(a)</a:t>
            </a:r>
            <a:r>
              <a:rPr lang="en-US" altLang="zh-CN"/>
              <a:t> </a:t>
            </a:r>
            <a:r>
              <a:rPr lang="zh-CN" altLang="en-US"/>
              <a:t>图</a:t>
            </a:r>
            <a:r>
              <a:rPr lang="en-US" altLang="zh-CN"/>
              <a:t>10.32(b)</a:t>
            </a:r>
            <a:r>
              <a:rPr lang="zh-CN" altLang="en-US"/>
              <a:t>中的区域</a:t>
            </a:r>
            <a:r>
              <a:rPr lang="en-US" altLang="zh-CN"/>
              <a:t>A</a:t>
            </a:r>
            <a:r>
              <a:rPr lang="zh-CN" altLang="en-US"/>
              <a:t>的直方图；</a:t>
            </a:r>
            <a:r>
              <a:rPr lang="en-US" altLang="zh-CN">
                <a:solidFill>
                  <a:srgbClr val="FF0000"/>
                </a:solidFill>
              </a:rPr>
              <a:t>(b)</a:t>
            </a:r>
            <a:r>
              <a:rPr lang="en-US" altLang="zh-CN"/>
              <a:t> </a:t>
            </a:r>
            <a:r>
              <a:rPr lang="zh-CN" altLang="en-US"/>
              <a:t>图</a:t>
            </a:r>
          </a:p>
          <a:p>
            <a:r>
              <a:rPr lang="en-US" altLang="zh-CN"/>
              <a:t>10.32(b)</a:t>
            </a:r>
            <a:r>
              <a:rPr lang="zh-CN" altLang="en-US"/>
              <a:t>中的区域</a:t>
            </a:r>
            <a:r>
              <a:rPr lang="en-US" altLang="zh-CN"/>
              <a:t>B</a:t>
            </a:r>
            <a:r>
              <a:rPr lang="zh-CN" altLang="en-US"/>
              <a:t>的直方图</a:t>
            </a:r>
          </a:p>
        </p:txBody>
      </p:sp>
      <p:sp useBgFill="1">
        <p:nvSpPr>
          <p:cNvPr id="435209" name="Text Box 9"/>
          <p:cNvSpPr txBox="1">
            <a:spLocks noChangeArrowheads="1"/>
          </p:cNvSpPr>
          <p:nvPr/>
        </p:nvSpPr>
        <p:spPr bwMode="auto">
          <a:xfrm>
            <a:off x="6705600" y="987425"/>
            <a:ext cx="1668463" cy="26844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35210" name="Text Box 10"/>
          <p:cNvSpPr txBox="1">
            <a:spLocks noChangeArrowheads="1"/>
          </p:cNvSpPr>
          <p:nvPr/>
        </p:nvSpPr>
        <p:spPr bwMode="auto">
          <a:xfrm>
            <a:off x="568325" y="4941888"/>
            <a:ext cx="848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分析：区域</a:t>
            </a:r>
            <a:r>
              <a:rPr lang="en-US" altLang="zh-CN"/>
              <a:t>A</a:t>
            </a:r>
            <a:r>
              <a:rPr lang="zh-CN" altLang="en-US"/>
              <a:t>的直方图很清楚的是双峰，表示其中存在边界；然而</a:t>
            </a:r>
            <a:r>
              <a:rPr lang="en-US" altLang="zh-CN"/>
              <a:t>B</a:t>
            </a:r>
            <a:r>
              <a:rPr lang="zh-CN" altLang="en-US"/>
              <a:t>区域的直方图是</a:t>
            </a:r>
          </a:p>
          <a:p>
            <a:r>
              <a:rPr lang="zh-CN" altLang="en-US"/>
              <a:t>单峰的，表示没有显著区别的区域。</a:t>
            </a:r>
          </a:p>
        </p:txBody>
      </p:sp>
      <p:sp>
        <p:nvSpPr>
          <p:cNvPr id="435211" name="Text Box 11"/>
          <p:cNvSpPr txBox="1">
            <a:spLocks noChangeArrowheads="1"/>
          </p:cNvSpPr>
          <p:nvPr/>
        </p:nvSpPr>
        <p:spPr bwMode="auto">
          <a:xfrm>
            <a:off x="6548438" y="2386013"/>
            <a:ext cx="26463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图中的</a:t>
            </a:r>
            <a:r>
              <a:rPr lang="en-US" altLang="zh-CN" sz="1400"/>
              <a:t>×</a:t>
            </a:r>
            <a:r>
              <a:rPr lang="zh-CN" altLang="en-US"/>
              <a:t>和</a:t>
            </a:r>
            <a:r>
              <a:rPr lang="zh-CN" altLang="en-US" sz="1400"/>
              <a:t> ○</a:t>
            </a:r>
            <a:r>
              <a:rPr lang="zh-CN" altLang="en-US"/>
              <a:t>是直方图中</a:t>
            </a:r>
          </a:p>
          <a:p>
            <a:r>
              <a:rPr lang="zh-CN" altLang="en-US"/>
              <a:t>以黑色点表示的适配符</a:t>
            </a:r>
          </a:p>
          <a:p>
            <a:r>
              <a:rPr lang="zh-CN" altLang="en-US"/>
              <a:t>号。最佳门限通过二次</a:t>
            </a:r>
          </a:p>
          <a:p>
            <a:r>
              <a:rPr lang="zh-CN" altLang="en-US"/>
              <a:t>方程得到。</a:t>
            </a:r>
          </a:p>
        </p:txBody>
      </p:sp>
    </p:spTree>
    <p:extLst>
      <p:ext uri="{BB962C8B-B14F-4D97-AF65-F5344CB8AC3E}">
        <p14:creationId xmlns:p14="http://schemas.microsoft.com/office/powerpoint/2010/main" val="156658224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B0AEFD2-AC07-4FDE-9561-BF028B184886}" type="slidenum">
              <a:rPr lang="zh-CN" altLang="en-US"/>
              <a:pPr/>
              <a:t>61</a:t>
            </a:fld>
            <a:endParaRPr lang="en-US" altLang="zh-CN"/>
          </a:p>
        </p:txBody>
      </p:sp>
      <p:pic>
        <p:nvPicPr>
          <p:cNvPr id="43622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739775"/>
            <a:ext cx="8032750" cy="3106738"/>
          </a:xfrm>
          <a:ln/>
        </p:spPr>
      </p:pic>
      <p:sp>
        <p:nvSpPr>
          <p:cNvPr id="436230" name="Text Box 6"/>
          <p:cNvSpPr txBox="1">
            <a:spLocks noChangeArrowheads="1"/>
          </p:cNvSpPr>
          <p:nvPr/>
        </p:nvSpPr>
        <p:spPr bwMode="auto">
          <a:xfrm>
            <a:off x="2841625" y="4289425"/>
            <a:ext cx="541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a:t>图 </a:t>
            </a:r>
            <a:r>
              <a:rPr lang="en-US" altLang="zh-CN"/>
              <a:t>10.34    </a:t>
            </a:r>
            <a:r>
              <a:rPr lang="zh-CN" altLang="en-US"/>
              <a:t>叠加了边界的心血管造影图</a:t>
            </a:r>
          </a:p>
        </p:txBody>
      </p:sp>
      <p:sp useBgFill="1">
        <p:nvSpPr>
          <p:cNvPr id="436231" name="Text Box 7"/>
          <p:cNvSpPr txBox="1">
            <a:spLocks noChangeArrowheads="1"/>
          </p:cNvSpPr>
          <p:nvPr/>
        </p:nvSpPr>
        <p:spPr bwMode="auto">
          <a:xfrm>
            <a:off x="0" y="619125"/>
            <a:ext cx="1947863" cy="34083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36232" name="Text Box 8"/>
          <p:cNvSpPr txBox="1">
            <a:spLocks noChangeArrowheads="1"/>
          </p:cNvSpPr>
          <p:nvPr/>
        </p:nvSpPr>
        <p:spPr bwMode="auto">
          <a:xfrm>
            <a:off x="1177925" y="5259388"/>
            <a:ext cx="681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本图显示了叠加在原图上的边界。考虑到图像的可变性和复杂性，</a:t>
            </a:r>
          </a:p>
          <a:p>
            <a:r>
              <a:rPr lang="zh-CN" altLang="en-US"/>
              <a:t>这个过程得到了极好的分割结果。</a:t>
            </a:r>
          </a:p>
        </p:txBody>
      </p:sp>
    </p:spTree>
    <p:extLst>
      <p:ext uri="{BB962C8B-B14F-4D97-AF65-F5344CB8AC3E}">
        <p14:creationId xmlns:p14="http://schemas.microsoft.com/office/powerpoint/2010/main" val="346477419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40EB940-07F6-4A64-A6CA-D6B654CC3B2C}" type="slidenum">
              <a:rPr lang="zh-CN" altLang="en-US"/>
              <a:pPr/>
              <a:t>62</a:t>
            </a:fld>
            <a:endParaRPr lang="en-US" altLang="zh-CN"/>
          </a:p>
        </p:txBody>
      </p:sp>
      <p:sp>
        <p:nvSpPr>
          <p:cNvPr id="243714" name="Rectangle 2"/>
          <p:cNvSpPr>
            <a:spLocks noChangeArrowheads="1"/>
          </p:cNvSpPr>
          <p:nvPr/>
        </p:nvSpPr>
        <p:spPr bwMode="auto">
          <a:xfrm>
            <a:off x="1154113" y="1604963"/>
            <a:ext cx="67056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4000">
                <a:solidFill>
                  <a:schemeClr val="tx2"/>
                </a:solidFill>
                <a:latin typeface="黑体" panose="02010609060101010101" pitchFamily="49" charset="-122"/>
                <a:ea typeface="黑体" panose="02010609060101010101" pitchFamily="49" charset="-122"/>
              </a:rPr>
              <a:t>10.4  </a:t>
            </a:r>
            <a:r>
              <a:rPr kumimoji="1" lang="zh-CN" altLang="en-US" sz="4000" b="1">
                <a:solidFill>
                  <a:schemeClr val="tx2"/>
                </a:solidFill>
                <a:latin typeface="黑体" panose="02010609060101010101" pitchFamily="49" charset="-122"/>
                <a:ea typeface="黑体" panose="02010609060101010101" pitchFamily="49" charset="-122"/>
              </a:rPr>
              <a:t>区域分割 </a:t>
            </a:r>
          </a:p>
        </p:txBody>
      </p:sp>
      <p:sp>
        <p:nvSpPr>
          <p:cNvPr id="243715" name="Text Box 3"/>
          <p:cNvSpPr txBox="1">
            <a:spLocks noChangeArrowheads="1"/>
          </p:cNvSpPr>
          <p:nvPr/>
        </p:nvSpPr>
        <p:spPr bwMode="auto">
          <a:xfrm>
            <a:off x="3324225" y="3594100"/>
            <a:ext cx="4514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zh-CN" altLang="en-US" sz="3200"/>
              <a:t>基本处理思想</a:t>
            </a:r>
          </a:p>
        </p:txBody>
      </p:sp>
    </p:spTree>
    <p:extLst>
      <p:ext uri="{BB962C8B-B14F-4D97-AF65-F5344CB8AC3E}">
        <p14:creationId xmlns:p14="http://schemas.microsoft.com/office/powerpoint/2010/main" val="230668170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1096F2-6084-4888-A3C8-4210EE36DC8A}" type="slidenum">
              <a:rPr lang="zh-CN" altLang="en-US"/>
              <a:pPr/>
              <a:t>63</a:t>
            </a:fld>
            <a:endParaRPr lang="en-US" altLang="zh-CN"/>
          </a:p>
        </p:txBody>
      </p:sp>
      <p:sp>
        <p:nvSpPr>
          <p:cNvPr id="245763" name="Rectangle 3"/>
          <p:cNvSpPr>
            <a:spLocks noChangeArrowheads="1"/>
          </p:cNvSpPr>
          <p:nvPr/>
        </p:nvSpPr>
        <p:spPr bwMode="auto">
          <a:xfrm>
            <a:off x="3641725" y="981075"/>
            <a:ext cx="2422525"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基本思想</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245764" name="Rectangle 4"/>
          <p:cNvSpPr>
            <a:spLocks noChangeArrowheads="1"/>
          </p:cNvSpPr>
          <p:nvPr/>
        </p:nvSpPr>
        <p:spPr bwMode="auto">
          <a:xfrm>
            <a:off x="468313" y="1951038"/>
            <a:ext cx="8462962"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45000"/>
              </a:lnSpc>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000" b="1">
                <a:effectLst>
                  <a:outerShdw blurRad="38100" dist="38100" dir="2700000" algn="tl">
                    <a:srgbClr val="C0C0C0"/>
                  </a:outerShdw>
                </a:effectLst>
                <a:latin typeface="宋体" panose="02010600030101010101" pitchFamily="2" charset="-122"/>
              </a:rPr>
              <a:t>阈值分割法由于没有或很少考虑空间关系，使多阈值选择受到限制。</a:t>
            </a:r>
          </a:p>
          <a:p>
            <a:pPr eaLnBrk="0" hangingPunct="0">
              <a:lnSpc>
                <a:spcPct val="145000"/>
              </a:lnSpc>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000" b="1">
                <a:effectLst>
                  <a:outerShdw blurRad="38100" dist="38100" dir="2700000" algn="tl">
                    <a:srgbClr val="C0C0C0"/>
                  </a:outerShdw>
                </a:effectLst>
                <a:latin typeface="宋体" panose="02010600030101010101" pitchFamily="2" charset="-122"/>
              </a:rPr>
              <a:t>基于区域的分割方法可以弥补这点不足，它利用的是图像的空间性质，该方法认为分割出来的属于同一区域的像素应具有相似的性质，其概念是相当直观的。</a:t>
            </a:r>
          </a:p>
          <a:p>
            <a:pPr eaLnBrk="0" hangingPunct="0">
              <a:lnSpc>
                <a:spcPct val="145000"/>
              </a:lnSpc>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000" b="1">
                <a:effectLst>
                  <a:outerShdw blurRad="38100" dist="38100" dir="2700000" algn="tl">
                    <a:srgbClr val="C0C0C0"/>
                  </a:outerShdw>
                </a:effectLst>
                <a:latin typeface="宋体" panose="02010600030101010101" pitchFamily="2" charset="-122"/>
              </a:rPr>
              <a:t>传统的区域分割算法有</a:t>
            </a:r>
            <a:r>
              <a:rPr lang="zh-CN" altLang="en-US" sz="2000" b="1">
                <a:solidFill>
                  <a:srgbClr val="FF0000"/>
                </a:solidFill>
                <a:effectLst>
                  <a:outerShdw blurRad="38100" dist="38100" dir="2700000" algn="tl">
                    <a:srgbClr val="C0C0C0"/>
                  </a:outerShdw>
                </a:effectLst>
                <a:latin typeface="宋体" panose="02010600030101010101" pitchFamily="2" charset="-122"/>
              </a:rPr>
              <a:t>区域生长法</a:t>
            </a:r>
            <a:r>
              <a:rPr lang="zh-CN" altLang="en-US" sz="2000" b="1">
                <a:effectLst>
                  <a:outerShdw blurRad="38100" dist="38100" dir="2700000" algn="tl">
                    <a:srgbClr val="C0C0C0"/>
                  </a:outerShdw>
                </a:effectLst>
                <a:latin typeface="宋体" panose="02010600030101010101" pitchFamily="2" charset="-122"/>
              </a:rPr>
              <a:t>和</a:t>
            </a:r>
            <a:r>
              <a:rPr lang="zh-CN" altLang="en-US" sz="2000" b="1">
                <a:solidFill>
                  <a:srgbClr val="FF0000"/>
                </a:solidFill>
                <a:effectLst>
                  <a:outerShdw blurRad="38100" dist="38100" dir="2700000" algn="tl">
                    <a:srgbClr val="C0C0C0"/>
                  </a:outerShdw>
                </a:effectLst>
                <a:latin typeface="宋体" panose="02010600030101010101" pitchFamily="2" charset="-122"/>
              </a:rPr>
              <a:t>区域分离合并法</a:t>
            </a:r>
            <a:r>
              <a:rPr lang="zh-CN" altLang="en-US" sz="2000" b="1">
                <a:solidFill>
                  <a:srgbClr val="000000"/>
                </a:solidFill>
                <a:effectLst>
                  <a:outerShdw blurRad="38100" dist="38100" dir="2700000" algn="tl">
                    <a:srgbClr val="C0C0C0"/>
                  </a:outerShdw>
                </a:effectLst>
                <a:latin typeface="宋体" panose="02010600030101010101" pitchFamily="2" charset="-122"/>
              </a:rPr>
              <a:t>。</a:t>
            </a:r>
            <a:r>
              <a:rPr lang="zh-CN" altLang="en-US" sz="2000" b="1">
                <a:effectLst>
                  <a:outerShdw blurRad="38100" dist="38100" dir="2700000" algn="tl">
                    <a:srgbClr val="C0C0C0"/>
                  </a:outerShdw>
                </a:effectLst>
                <a:latin typeface="宋体" panose="02010600030101010101" pitchFamily="2" charset="-122"/>
              </a:rPr>
              <a:t>该类方法在没有先验知识可以利用时，对含有复杂场景或自然景物等先验知识不足的图像进行分割，也可以取得较好的性能。但是空间和时间开销都比较大。</a:t>
            </a:r>
            <a:r>
              <a:rPr lang="zh-CN" altLang="en-US" sz="2000" b="1">
                <a:solidFill>
                  <a:srgbClr val="FF0000"/>
                </a:solidFill>
                <a:effectLst>
                  <a:outerShdw blurRad="38100" dist="38100" dir="2700000" algn="tl">
                    <a:srgbClr val="C0C0C0"/>
                  </a:outerShdw>
                </a:effectLst>
                <a:latin typeface="Tahoma" panose="020B0604030504040204" pitchFamily="34" charset="0"/>
              </a:rPr>
              <a:t> </a:t>
            </a:r>
          </a:p>
        </p:txBody>
      </p:sp>
    </p:spTree>
    <p:extLst>
      <p:ext uri="{BB962C8B-B14F-4D97-AF65-F5344CB8AC3E}">
        <p14:creationId xmlns:p14="http://schemas.microsoft.com/office/powerpoint/2010/main" val="133522350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p>
            <a:fld id="{3456EC7B-9F95-4E13-9AEF-C8F2C1E3D8AF}" type="slidenum">
              <a:rPr lang="zh-CN" altLang="en-US"/>
              <a:pPr/>
              <a:t>64</a:t>
            </a:fld>
            <a:endParaRPr lang="en-US" altLang="zh-CN"/>
          </a:p>
        </p:txBody>
      </p:sp>
      <p:sp>
        <p:nvSpPr>
          <p:cNvPr id="393218" name="Rectangle 2"/>
          <p:cNvSpPr>
            <a:spLocks noGrp="1" noRot="1" noChangeArrowheads="1"/>
          </p:cNvSpPr>
          <p:nvPr>
            <p:ph type="body" sz="half" idx="1"/>
          </p:nvPr>
        </p:nvSpPr>
        <p:spPr>
          <a:xfrm>
            <a:off x="720725" y="5033963"/>
            <a:ext cx="7148513" cy="1327150"/>
          </a:xfrm>
        </p:spPr>
        <p:txBody>
          <a:bodyPr/>
          <a:lstStyle/>
          <a:p>
            <a:pPr>
              <a:lnSpc>
                <a:spcPct val="90000"/>
              </a:lnSpc>
              <a:spcBef>
                <a:spcPct val="75000"/>
              </a:spcBef>
              <a:buFont typeface="Wingdings" panose="05000000000000000000" pitchFamily="2" charset="2"/>
              <a:buNone/>
            </a:pP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条件</a:t>
            </a:r>
            <a:r>
              <a:rPr lang="en-US" altLang="zh-CN" sz="1900" b="1">
                <a:solidFill>
                  <a:srgbClr val="0000CC"/>
                </a:solidFill>
                <a:effectLst>
                  <a:outerShdw blurRad="38100" dist="38100" dir="2700000" algn="tl">
                    <a:srgbClr val="C0C0C0"/>
                  </a:outerShdw>
                </a:effectLst>
                <a:latin typeface="楷体_GB2312" pitchFamily="49" charset="-122"/>
                <a:ea typeface="楷体_GB2312" pitchFamily="49" charset="-122"/>
              </a:rPr>
              <a:t>(1)</a:t>
            </a: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表明分割区域要覆盖整个图像且各区域互不重叠；</a:t>
            </a:r>
          </a:p>
          <a:p>
            <a:pPr>
              <a:lnSpc>
                <a:spcPct val="90000"/>
              </a:lnSpc>
              <a:spcBef>
                <a:spcPct val="75000"/>
              </a:spcBef>
              <a:buFont typeface="Wingdings" panose="05000000000000000000" pitchFamily="2" charset="2"/>
              <a:buNone/>
            </a:pP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条件</a:t>
            </a:r>
            <a:r>
              <a:rPr lang="en-US" altLang="zh-CN" sz="1900" b="1">
                <a:solidFill>
                  <a:srgbClr val="0000CC"/>
                </a:solidFill>
                <a:effectLst>
                  <a:outerShdw blurRad="38100" dist="38100" dir="2700000" algn="tl">
                    <a:srgbClr val="C0C0C0"/>
                  </a:outerShdw>
                </a:effectLst>
                <a:latin typeface="楷体_GB2312" pitchFamily="49" charset="-122"/>
                <a:ea typeface="楷体_GB2312" pitchFamily="49" charset="-122"/>
              </a:rPr>
              <a:t>(2)</a:t>
            </a: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表明每个区域具有相同的性质；</a:t>
            </a:r>
          </a:p>
          <a:p>
            <a:pPr>
              <a:lnSpc>
                <a:spcPct val="90000"/>
              </a:lnSpc>
              <a:spcBef>
                <a:spcPct val="75000"/>
              </a:spcBef>
              <a:buFont typeface="Wingdings" panose="05000000000000000000" pitchFamily="2" charset="2"/>
              <a:buNone/>
            </a:pP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条件</a:t>
            </a:r>
            <a:r>
              <a:rPr lang="en-US" altLang="zh-CN" sz="1900" b="1">
                <a:solidFill>
                  <a:srgbClr val="0000CC"/>
                </a:solidFill>
                <a:effectLst>
                  <a:outerShdw blurRad="38100" dist="38100" dir="2700000" algn="tl">
                    <a:srgbClr val="C0C0C0"/>
                  </a:outerShdw>
                </a:effectLst>
                <a:latin typeface="楷体_GB2312" pitchFamily="49" charset="-122"/>
                <a:ea typeface="楷体_GB2312" pitchFamily="49" charset="-122"/>
              </a:rPr>
              <a:t>(3)</a:t>
            </a:r>
            <a:r>
              <a:rPr lang="zh-CN" altLang="en-US" sz="1900" b="1">
                <a:solidFill>
                  <a:srgbClr val="0000CC"/>
                </a:solidFill>
                <a:effectLst>
                  <a:outerShdw blurRad="38100" dist="38100" dir="2700000" algn="tl">
                    <a:srgbClr val="C0C0C0"/>
                  </a:outerShdw>
                </a:effectLst>
                <a:latin typeface="楷体_GB2312" pitchFamily="49" charset="-122"/>
                <a:ea typeface="楷体_GB2312" pitchFamily="49" charset="-122"/>
              </a:rPr>
              <a:t>表明相邻的两个区域性质相异不能合并为一个区域。</a:t>
            </a:r>
          </a:p>
        </p:txBody>
      </p:sp>
      <p:sp>
        <p:nvSpPr>
          <p:cNvPr id="393220" name="Text Box 4"/>
          <p:cNvSpPr txBox="1">
            <a:spLocks noChangeArrowheads="1"/>
          </p:cNvSpPr>
          <p:nvPr/>
        </p:nvSpPr>
        <p:spPr bwMode="auto">
          <a:xfrm>
            <a:off x="720725" y="2089150"/>
            <a:ext cx="8080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楷体_GB2312" pitchFamily="49" charset="-122"/>
                <a:ea typeface="楷体_GB2312" pitchFamily="49" charset="-122"/>
              </a:rPr>
              <a:t>    形式化地定义如下：令</a:t>
            </a:r>
            <a:r>
              <a:rPr kumimoji="1" lang="en-US" altLang="zh-CN" sz="2400" b="1" i="1">
                <a:solidFill>
                  <a:srgbClr val="FF0000"/>
                </a:solidFill>
                <a:latin typeface="Times New Roman" panose="02020603050405020304" pitchFamily="18" charset="0"/>
                <a:ea typeface="楷体_GB2312" pitchFamily="49" charset="-122"/>
              </a:rPr>
              <a:t>I</a:t>
            </a:r>
            <a:r>
              <a:rPr kumimoji="1" lang="zh-CN" altLang="en-US" sz="2400" b="1">
                <a:latin typeface="楷体_GB2312" pitchFamily="49" charset="-122"/>
                <a:ea typeface="楷体_GB2312" pitchFamily="49" charset="-122"/>
              </a:rPr>
              <a:t>表示图像</a:t>
            </a:r>
            <a:r>
              <a:rPr kumimoji="1" lang="en-US" altLang="zh-CN" sz="2400" b="1">
                <a:latin typeface="楷体_GB2312" pitchFamily="49" charset="-122"/>
                <a:ea typeface="楷体_GB2312" pitchFamily="49" charset="-122"/>
              </a:rPr>
              <a:t>,</a:t>
            </a:r>
            <a:r>
              <a:rPr kumimoji="1" lang="en-US" altLang="zh-CN" sz="2400" b="1" i="1">
                <a:solidFill>
                  <a:srgbClr val="FF0000"/>
                </a:solidFill>
                <a:latin typeface="Times New Roman" panose="02020603050405020304" pitchFamily="18" charset="0"/>
                <a:ea typeface="楷体_GB2312" pitchFamily="49" charset="-122"/>
              </a:rPr>
              <a:t>H</a:t>
            </a:r>
            <a:r>
              <a:rPr kumimoji="1" lang="zh-CN" altLang="en-US" sz="2400" b="1">
                <a:latin typeface="楷体_GB2312" pitchFamily="49" charset="-122"/>
                <a:ea typeface="楷体_GB2312" pitchFamily="49" charset="-122"/>
              </a:rPr>
              <a:t>表示具有相同性质的谓词</a:t>
            </a: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图像分割把</a:t>
            </a:r>
            <a:r>
              <a:rPr kumimoji="1" lang="en-US" altLang="zh-CN" sz="2400" b="1" i="1">
                <a:solidFill>
                  <a:srgbClr val="FF0000"/>
                </a:solidFill>
                <a:latin typeface="Times New Roman" panose="02020603050405020304" pitchFamily="18" charset="0"/>
                <a:ea typeface="楷体_GB2312" pitchFamily="49" charset="-122"/>
              </a:rPr>
              <a:t>I</a:t>
            </a:r>
            <a:r>
              <a:rPr kumimoji="1" lang="zh-CN" altLang="en-US" sz="2400" b="1">
                <a:latin typeface="楷体_GB2312" pitchFamily="49" charset="-122"/>
                <a:ea typeface="楷体_GB2312" pitchFamily="49" charset="-122"/>
              </a:rPr>
              <a:t>分解成</a:t>
            </a:r>
            <a:r>
              <a:rPr kumimoji="1" lang="en-US" altLang="zh-CN" sz="2400" b="1" i="1">
                <a:solidFill>
                  <a:srgbClr val="FF0000"/>
                </a:solidFill>
                <a:latin typeface="Times New Roman" panose="02020603050405020304" pitchFamily="18" charset="0"/>
                <a:ea typeface="楷体_GB2312" pitchFamily="49" charset="-122"/>
              </a:rPr>
              <a:t>n</a:t>
            </a:r>
            <a:r>
              <a:rPr kumimoji="1" lang="zh-CN" altLang="en-US" sz="2400" b="1">
                <a:latin typeface="楷体_GB2312" pitchFamily="49" charset="-122"/>
                <a:ea typeface="楷体_GB2312" pitchFamily="49" charset="-122"/>
              </a:rPr>
              <a:t>个区域 </a:t>
            </a:r>
            <a:r>
              <a:rPr kumimoji="1" lang="en-US" altLang="zh-CN" sz="2400" b="1" i="1">
                <a:solidFill>
                  <a:srgbClr val="FF0000"/>
                </a:solidFill>
                <a:latin typeface="Times New Roman" panose="02020603050405020304" pitchFamily="18" charset="0"/>
                <a:ea typeface="楷体_GB2312" pitchFamily="49" charset="-122"/>
              </a:rPr>
              <a:t>R</a:t>
            </a:r>
            <a:r>
              <a:rPr kumimoji="1" lang="en-US" altLang="zh-CN" sz="2400" b="1" i="1" baseline="-25000">
                <a:solidFill>
                  <a:srgbClr val="FF0000"/>
                </a:solidFill>
                <a:latin typeface="楷体_GB2312" pitchFamily="49" charset="-122"/>
                <a:ea typeface="楷体_GB2312" pitchFamily="49" charset="-122"/>
              </a:rPr>
              <a:t>i</a:t>
            </a:r>
            <a:r>
              <a:rPr kumimoji="1" lang="en-US" altLang="zh-CN" sz="2400" b="1">
                <a:latin typeface="楷体_GB2312" pitchFamily="49" charset="-122"/>
                <a:ea typeface="楷体_GB2312" pitchFamily="49" charset="-122"/>
              </a:rPr>
              <a:t>, </a:t>
            </a:r>
            <a:r>
              <a:rPr kumimoji="1" lang="en-US" altLang="zh-CN" sz="2400" b="1" i="1">
                <a:latin typeface="Times New Roman" panose="02020603050405020304" pitchFamily="18" charset="0"/>
                <a:ea typeface="楷体_GB2312" pitchFamily="49" charset="-122"/>
              </a:rPr>
              <a:t>i</a:t>
            </a:r>
            <a:r>
              <a:rPr kumimoji="1" lang="zh-CN" altLang="en-US" sz="2400" b="1">
                <a:latin typeface="楷体_GB2312" pitchFamily="49" charset="-122"/>
                <a:ea typeface="楷体_GB2312" pitchFamily="49" charset="-122"/>
              </a:rPr>
              <a:t>＝</a:t>
            </a:r>
            <a:r>
              <a:rPr kumimoji="1" lang="en-US" altLang="zh-CN" sz="2400" b="1">
                <a:latin typeface="楷体_GB2312" pitchFamily="49" charset="-122"/>
                <a:ea typeface="楷体_GB2312" pitchFamily="49" charset="-122"/>
              </a:rPr>
              <a:t>1,2,</a:t>
            </a:r>
            <a:r>
              <a:rPr kumimoji="1" lang="en-US" altLang="zh-CN" sz="2400" b="1">
                <a:latin typeface="Times New Roman" panose="02020603050405020304" pitchFamily="18" charset="0"/>
                <a:ea typeface="楷体_GB2312" pitchFamily="49" charset="-122"/>
              </a:rPr>
              <a:t>…</a:t>
            </a:r>
            <a:r>
              <a:rPr kumimoji="1" lang="en-US" altLang="zh-CN" sz="2400" b="1">
                <a:latin typeface="楷体_GB2312" pitchFamily="49" charset="-122"/>
                <a:ea typeface="楷体_GB2312" pitchFamily="49" charset="-122"/>
              </a:rPr>
              <a:t>,n,</a:t>
            </a:r>
            <a:r>
              <a:rPr kumimoji="1" lang="zh-CN" altLang="en-US" sz="2400" b="1">
                <a:latin typeface="楷体_GB2312" pitchFamily="49" charset="-122"/>
                <a:ea typeface="楷体_GB2312" pitchFamily="49" charset="-122"/>
              </a:rPr>
              <a:t>满足：</a:t>
            </a:r>
          </a:p>
        </p:txBody>
      </p:sp>
      <p:graphicFrame>
        <p:nvGraphicFramePr>
          <p:cNvPr id="393221" name="Object 5"/>
          <p:cNvGraphicFramePr>
            <a:graphicFrameLocks noGrp="1" noChangeAspect="1"/>
          </p:cNvGraphicFramePr>
          <p:nvPr>
            <p:ph sz="half" idx="2"/>
          </p:nvPr>
        </p:nvGraphicFramePr>
        <p:xfrm>
          <a:off x="776288" y="2825750"/>
          <a:ext cx="5715000" cy="2132013"/>
        </p:xfrm>
        <a:graphic>
          <a:graphicData uri="http://schemas.openxmlformats.org/presentationml/2006/ole">
            <mc:AlternateContent xmlns:mc="http://schemas.openxmlformats.org/markup-compatibility/2006">
              <mc:Choice xmlns:v="urn:schemas-microsoft-com:vml" Requires="v">
                <p:oleObj spid="_x0000_s20498" name="Equation" r:id="rId4" imgW="2273040" imgH="914400" progId="Equation.DSMT4">
                  <p:embed/>
                </p:oleObj>
              </mc:Choice>
              <mc:Fallback>
                <p:oleObj name="Equation" r:id="rId4" imgW="2273040" imgH="914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2825750"/>
                        <a:ext cx="5715000" cy="21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3222" name="Rectangle 6"/>
          <p:cNvSpPr>
            <a:spLocks noGrp="1" noChangeArrowheads="1"/>
          </p:cNvSpPr>
          <p:nvPr>
            <p:ph type="title"/>
          </p:nvPr>
        </p:nvSpPr>
        <p:spPr>
          <a:xfrm>
            <a:off x="2933700" y="935038"/>
            <a:ext cx="3806825" cy="415925"/>
          </a:xfrm>
          <a:solidFill>
            <a:srgbClr val="0000CC"/>
          </a:solidFill>
          <a:ln/>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a:noFill/>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p>
            <a:r>
              <a:rPr lang="en-US" altLang="zh-CN" sz="4000" b="1">
                <a:solidFill>
                  <a:schemeClr val="bg1"/>
                </a:solidFill>
                <a:ea typeface="华文行楷" panose="02010800040101010101" pitchFamily="2" charset="-122"/>
              </a:rPr>
              <a:t>10.4.1 </a:t>
            </a:r>
            <a:r>
              <a:rPr lang="zh-CN" altLang="en-US" sz="4000" b="1">
                <a:solidFill>
                  <a:schemeClr val="bg1"/>
                </a:solidFill>
                <a:ea typeface="华文行楷" panose="02010800040101010101" pitchFamily="2" charset="-122"/>
              </a:rPr>
              <a:t>基本公式</a:t>
            </a:r>
          </a:p>
        </p:txBody>
      </p:sp>
    </p:spTree>
    <p:extLst>
      <p:ext uri="{BB962C8B-B14F-4D97-AF65-F5344CB8AC3E}">
        <p14:creationId xmlns:p14="http://schemas.microsoft.com/office/powerpoint/2010/main" val="2124629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3218">
                                            <p:txEl>
                                              <p:pRg st="0" end="0"/>
                                            </p:txEl>
                                          </p:spTgt>
                                        </p:tgtEl>
                                        <p:attrNameLst>
                                          <p:attrName>style.visibility</p:attrName>
                                        </p:attrNameLst>
                                      </p:cBhvr>
                                      <p:to>
                                        <p:strVal val="visible"/>
                                      </p:to>
                                    </p:set>
                                    <p:anim calcmode="lin" valueType="num">
                                      <p:cBhvr additive="base">
                                        <p:cTn id="7" dur="500" fill="hold"/>
                                        <p:tgtEl>
                                          <p:spTgt spid="3932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32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3218">
                                            <p:txEl>
                                              <p:pRg st="1" end="1"/>
                                            </p:txEl>
                                          </p:spTgt>
                                        </p:tgtEl>
                                        <p:attrNameLst>
                                          <p:attrName>style.visibility</p:attrName>
                                        </p:attrNameLst>
                                      </p:cBhvr>
                                      <p:to>
                                        <p:strVal val="visible"/>
                                      </p:to>
                                    </p:set>
                                    <p:anim calcmode="lin" valueType="num">
                                      <p:cBhvr additive="base">
                                        <p:cTn id="13" dur="500" fill="hold"/>
                                        <p:tgtEl>
                                          <p:spTgt spid="39321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321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3218">
                                            <p:txEl>
                                              <p:pRg st="2" end="2"/>
                                            </p:txEl>
                                          </p:spTgt>
                                        </p:tgtEl>
                                        <p:attrNameLst>
                                          <p:attrName>style.visibility</p:attrName>
                                        </p:attrNameLst>
                                      </p:cBhvr>
                                      <p:to>
                                        <p:strVal val="visible"/>
                                      </p:to>
                                    </p:set>
                                    <p:anim calcmode="lin" valueType="num">
                                      <p:cBhvr additive="base">
                                        <p:cTn id="19" dur="500" fill="hold"/>
                                        <p:tgtEl>
                                          <p:spTgt spid="39321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321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8"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4B944ED1-D02E-4F0A-AC32-787A35E61ACD}" type="slidenum">
              <a:rPr lang="zh-CN" altLang="en-US"/>
              <a:pPr/>
              <a:t>65</a:t>
            </a:fld>
            <a:endParaRPr lang="en-US" altLang="zh-CN"/>
          </a:p>
        </p:txBody>
      </p:sp>
      <p:sp>
        <p:nvSpPr>
          <p:cNvPr id="287746" name="Rectangle 2"/>
          <p:cNvSpPr>
            <a:spLocks noChangeArrowheads="1"/>
          </p:cNvSpPr>
          <p:nvPr/>
        </p:nvSpPr>
        <p:spPr bwMode="auto">
          <a:xfrm>
            <a:off x="3257550" y="720725"/>
            <a:ext cx="3390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10.4.2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区域生长</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287748" name="Rectangle 4"/>
          <p:cNvSpPr>
            <a:spLocks noChangeArrowheads="1"/>
          </p:cNvSpPr>
          <p:nvPr/>
        </p:nvSpPr>
        <p:spPr bwMode="auto">
          <a:xfrm>
            <a:off x="563563" y="2681288"/>
            <a:ext cx="8215312" cy="342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120000"/>
              </a:lnSpc>
              <a:spcBef>
                <a:spcPct val="35000"/>
              </a:spcBef>
            </a:pPr>
            <a:r>
              <a:rPr lang="zh-CN" altLang="en-US" sz="2200" b="1">
                <a:effectLst>
                  <a:outerShdw blurRad="38100" dist="38100" dir="2700000" algn="tl">
                    <a:srgbClr val="C0C0C0"/>
                  </a:outerShdw>
                </a:effectLst>
                <a:latin typeface="黑体" panose="02010609060101010101" pitchFamily="49" charset="-122"/>
                <a:ea typeface="黑体" panose="02010609060101010101" pitchFamily="49" charset="-122"/>
              </a:rPr>
              <a:t>区域生长法主要考虑象素及其空间邻域象素之间的关系</a:t>
            </a:r>
          </a:p>
          <a:p>
            <a:pPr eaLnBrk="0" hangingPunct="0">
              <a:lnSpc>
                <a:spcPct val="120000"/>
              </a:lnSpc>
              <a:spcBef>
                <a:spcPct val="3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宋体" panose="02010600030101010101" pitchFamily="2" charset="-122"/>
              </a:rPr>
              <a:t>开始时确定一个或多个象素点作为种子，然后按某种相似性准则增长区域，逐步生成具有某种均匀性的空间区域，将相邻的具有相似性质的象素或区域归并从而逐步增长区域，直至没有可以归并的点或其它小区域为止。</a:t>
            </a:r>
          </a:p>
          <a:p>
            <a:pPr eaLnBrk="0" hangingPunct="0">
              <a:lnSpc>
                <a:spcPct val="120000"/>
              </a:lnSpc>
              <a:spcBef>
                <a:spcPct val="3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宋体" panose="02010600030101010101" pitchFamily="2" charset="-122"/>
              </a:rPr>
              <a:t>区域内象素的相似性度量可以包括平均灰度值、纹理、颜色等信息。</a:t>
            </a:r>
            <a:r>
              <a:rPr lang="zh-CN" altLang="en-US" sz="2200">
                <a:effectLst>
                  <a:outerShdw blurRad="38100" dist="38100" dir="2700000" algn="tl">
                    <a:srgbClr val="C0C0C0"/>
                  </a:outerShdw>
                </a:effectLst>
                <a:latin typeface="Tahoma" panose="020B0604030504040204" pitchFamily="34" charset="0"/>
              </a:rPr>
              <a:t> </a:t>
            </a:r>
          </a:p>
        </p:txBody>
      </p:sp>
      <p:sp>
        <p:nvSpPr>
          <p:cNvPr id="287749" name="Text Box 5"/>
          <p:cNvSpPr txBox="1">
            <a:spLocks noChangeArrowheads="1"/>
          </p:cNvSpPr>
          <p:nvPr/>
        </p:nvSpPr>
        <p:spPr bwMode="auto">
          <a:xfrm>
            <a:off x="671513" y="2052638"/>
            <a:ext cx="8139112"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000" b="1">
                <a:latin typeface="楷体_GB2312" pitchFamily="49" charset="-122"/>
                <a:ea typeface="楷体_GB2312" pitchFamily="49" charset="-122"/>
              </a:rPr>
              <a:t>    区域生长是一种根据事前定义的准则将像素或子区域聚合成更大区域的过程</a:t>
            </a:r>
            <a:r>
              <a:rPr kumimoji="1" lang="en-US" altLang="zh-CN" sz="2000" b="1">
                <a:latin typeface="楷体_GB2312" pitchFamily="49" charset="-122"/>
                <a:ea typeface="楷体_GB2312" pitchFamily="49" charset="-122"/>
              </a:rPr>
              <a:t>.</a:t>
            </a:r>
          </a:p>
        </p:txBody>
      </p:sp>
    </p:spTree>
    <p:extLst>
      <p:ext uri="{BB962C8B-B14F-4D97-AF65-F5344CB8AC3E}">
        <p14:creationId xmlns:p14="http://schemas.microsoft.com/office/powerpoint/2010/main" val="14106574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A61201AE-E378-4C55-9099-F6E238F0A9AB}" type="slidenum">
              <a:rPr lang="zh-CN" altLang="en-US"/>
              <a:pPr/>
              <a:t>66</a:t>
            </a:fld>
            <a:endParaRPr lang="en-US" altLang="zh-CN"/>
          </a:p>
        </p:txBody>
      </p:sp>
      <p:sp>
        <p:nvSpPr>
          <p:cNvPr id="400387" name="Rectangle 3"/>
          <p:cNvSpPr>
            <a:spLocks noChangeArrowheads="1"/>
          </p:cNvSpPr>
          <p:nvPr/>
        </p:nvSpPr>
        <p:spPr bwMode="auto">
          <a:xfrm>
            <a:off x="2047875" y="2786063"/>
            <a:ext cx="525462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6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800" b="1">
                <a:effectLst>
                  <a:outerShdw blurRad="38100" dist="38100" dir="2700000" algn="tl">
                    <a:srgbClr val="C0C0C0"/>
                  </a:outerShdw>
                </a:effectLst>
                <a:latin typeface="宋体" panose="02010600030101010101" pitchFamily="2" charset="-122"/>
              </a:rPr>
              <a:t>选择合适的种子点</a:t>
            </a:r>
            <a:endParaRPr lang="zh-CN" altLang="en-US" sz="2800" b="1">
              <a:effectLst>
                <a:outerShdw blurRad="38100" dist="38100" dir="2700000" algn="tl">
                  <a:srgbClr val="C0C0C0"/>
                </a:outerShdw>
              </a:effectLst>
              <a:latin typeface="宋体" panose="02010600030101010101" pitchFamily="2" charset="-122"/>
              <a:cs typeface="Times New Roman" panose="02020603050405020304" pitchFamily="18" charset="0"/>
            </a:endParaRPr>
          </a:p>
          <a:p>
            <a:pPr eaLnBrk="0" hangingPunct="0">
              <a:lnSpc>
                <a:spcPct val="120000"/>
              </a:lnSpc>
              <a:spcBef>
                <a:spcPct val="6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800" b="1">
                <a:effectLst>
                  <a:outerShdw blurRad="38100" dist="38100" dir="2700000" algn="tl">
                    <a:srgbClr val="C0C0C0"/>
                  </a:outerShdw>
                </a:effectLst>
                <a:latin typeface="宋体" panose="02010600030101010101" pitchFamily="2" charset="-122"/>
              </a:rPr>
              <a:t>确定相似性准则(生长准则)</a:t>
            </a:r>
          </a:p>
          <a:p>
            <a:pPr>
              <a:lnSpc>
                <a:spcPct val="135000"/>
              </a:lnSpc>
              <a:spcBef>
                <a:spcPct val="35000"/>
              </a:spcBef>
            </a:pPr>
            <a:r>
              <a:rPr lang="en-US" altLang="zh-CN" b="1" i="1">
                <a:solidFill>
                  <a:schemeClr val="tx2"/>
                </a:solidFill>
                <a:effectLst>
                  <a:outerShdw blurRad="38100" dist="38100" dir="2700000" algn="tl">
                    <a:srgbClr val="C0C0C0"/>
                  </a:outerShdw>
                </a:effectLst>
              </a:rPr>
              <a:t>     </a:t>
            </a:r>
            <a:r>
              <a:rPr lang="zh-CN" altLang="en-US" b="1" i="1">
                <a:solidFill>
                  <a:schemeClr val="tx2"/>
                </a:solidFill>
                <a:effectLst>
                  <a:outerShdw blurRad="38100" dist="38100" dir="2700000" algn="tl">
                    <a:srgbClr val="C0C0C0"/>
                  </a:outerShdw>
                </a:effectLst>
              </a:rPr>
              <a:t>如果</a:t>
            </a:r>
            <a:r>
              <a:rPr lang="en-US" altLang="zh-CN" b="1" i="1">
                <a:solidFill>
                  <a:schemeClr val="tx2"/>
                </a:solidFill>
                <a:effectLst>
                  <a:outerShdw blurRad="38100" dist="38100" dir="2700000" algn="tl">
                    <a:srgbClr val="C0C0C0"/>
                  </a:outerShdw>
                </a:effectLst>
              </a:rPr>
              <a:t>P</a:t>
            </a:r>
            <a:r>
              <a:rPr lang="en-US" altLang="zh-CN" b="1">
                <a:solidFill>
                  <a:schemeClr val="tx2"/>
                </a:solidFill>
                <a:effectLst>
                  <a:outerShdw blurRad="38100" dist="38100" dir="2700000" algn="tl">
                    <a:srgbClr val="C0C0C0"/>
                  </a:outerShdw>
                </a:effectLst>
              </a:rPr>
              <a:t>(</a:t>
            </a:r>
            <a:r>
              <a:rPr lang="en-US" altLang="zh-CN" b="1" i="1">
                <a:solidFill>
                  <a:schemeClr val="tx2"/>
                </a:solidFill>
                <a:effectLst>
                  <a:outerShdw blurRad="38100" dist="38100" dir="2700000" algn="tl">
                    <a:srgbClr val="C0C0C0"/>
                  </a:outerShdw>
                </a:effectLst>
              </a:rPr>
              <a:t>Ri</a:t>
            </a:r>
            <a:r>
              <a:rPr lang="en-US" altLang="zh-CN" b="1">
                <a:solidFill>
                  <a:schemeClr val="tx2"/>
                </a:solidFill>
                <a:effectLst>
                  <a:outerShdw blurRad="38100" dist="38100" dir="2700000" algn="tl">
                    <a:srgbClr val="C0C0C0"/>
                  </a:outerShdw>
                </a:effectLst>
              </a:rPr>
              <a:t>)</a:t>
            </a:r>
            <a:r>
              <a:rPr lang="zh-CN" altLang="en-US" b="1">
                <a:solidFill>
                  <a:schemeClr val="tx2"/>
                </a:solidFill>
                <a:effectLst>
                  <a:outerShdw blurRad="38100" dist="38100" dir="2700000" algn="tl">
                    <a:srgbClr val="C0C0C0"/>
                  </a:outerShdw>
                </a:effectLst>
              </a:rPr>
              <a:t>=</a:t>
            </a:r>
            <a:r>
              <a:rPr lang="en-US" altLang="zh-CN" b="1">
                <a:solidFill>
                  <a:schemeClr val="tx2"/>
                </a:solidFill>
                <a:effectLst>
                  <a:outerShdw blurRad="38100" dist="38100" dir="2700000" algn="tl">
                    <a:srgbClr val="C0C0C0"/>
                  </a:outerShdw>
                </a:effectLst>
              </a:rPr>
              <a:t>TRUE</a:t>
            </a:r>
            <a:r>
              <a:rPr lang="zh-CN" altLang="en-US" b="1">
                <a:solidFill>
                  <a:schemeClr val="tx2"/>
                </a:solidFill>
                <a:effectLst>
                  <a:outerShdw blurRad="38100" dist="38100" dir="2700000" algn="tl">
                    <a:srgbClr val="C0C0C0"/>
                  </a:outerShdw>
                </a:effectLst>
              </a:rPr>
              <a:t>，则进行生长。</a:t>
            </a:r>
            <a:endParaRPr lang="zh-CN" altLang="en-US" sz="2800" b="1">
              <a:effectLst>
                <a:outerShdw blurRad="38100" dist="38100" dir="2700000" algn="tl">
                  <a:srgbClr val="C0C0C0"/>
                </a:outerShdw>
              </a:effectLst>
              <a:latin typeface="宋体" panose="02010600030101010101" pitchFamily="2" charset="-122"/>
              <a:cs typeface="Times New Roman" panose="02020603050405020304" pitchFamily="18" charset="0"/>
            </a:endParaRPr>
          </a:p>
          <a:p>
            <a:pPr eaLnBrk="0" hangingPunct="0">
              <a:lnSpc>
                <a:spcPct val="120000"/>
              </a:lnSpc>
              <a:spcBef>
                <a:spcPct val="6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800" b="1">
                <a:effectLst>
                  <a:outerShdw blurRad="38100" dist="38100" dir="2700000" algn="tl">
                    <a:srgbClr val="C0C0C0"/>
                  </a:outerShdw>
                </a:effectLst>
                <a:latin typeface="宋体" panose="02010600030101010101" pitchFamily="2" charset="-122"/>
              </a:rPr>
              <a:t>确定生长停止条件</a:t>
            </a:r>
          </a:p>
        </p:txBody>
      </p:sp>
      <p:sp>
        <p:nvSpPr>
          <p:cNvPr id="400388" name="Rectangle 4"/>
          <p:cNvSpPr>
            <a:spLocks noChangeArrowheads="1"/>
          </p:cNvSpPr>
          <p:nvPr/>
        </p:nvSpPr>
        <p:spPr bwMode="auto">
          <a:xfrm>
            <a:off x="960438" y="1862138"/>
            <a:ext cx="1566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步骤</a:t>
            </a:r>
            <a:r>
              <a:rPr lang="zh-CN" altLang="en-US" sz="2400" b="1">
                <a:solidFill>
                  <a:srgbClr val="FF0000"/>
                </a:solidFill>
                <a:effectLst>
                  <a:outerShdw blurRad="38100" dist="38100" dir="2700000" algn="tl">
                    <a:srgbClr val="C0C0C0"/>
                  </a:outerShdw>
                </a:effectLst>
                <a:latin typeface="Times New Roman" panose="02020603050405020304" pitchFamily="18" charset="0"/>
              </a:rPr>
              <a:t> </a:t>
            </a:r>
          </a:p>
        </p:txBody>
      </p:sp>
      <p:sp>
        <p:nvSpPr>
          <p:cNvPr id="400389" name="Rectangle 5"/>
          <p:cNvSpPr>
            <a:spLocks noChangeArrowheads="1"/>
          </p:cNvSpPr>
          <p:nvPr/>
        </p:nvSpPr>
        <p:spPr bwMode="auto">
          <a:xfrm>
            <a:off x="3257550" y="720725"/>
            <a:ext cx="3390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10.4.2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区域生长</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179729707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551C5BDE-3894-4B2F-B363-A92615DEAD07}" type="slidenum">
              <a:rPr lang="zh-CN" altLang="en-US"/>
              <a:pPr/>
              <a:t>67</a:t>
            </a:fld>
            <a:endParaRPr lang="en-US" altLang="zh-CN"/>
          </a:p>
        </p:txBody>
      </p:sp>
      <p:sp>
        <p:nvSpPr>
          <p:cNvPr id="289796" name="Rectangle 4"/>
          <p:cNvSpPr>
            <a:spLocks noChangeArrowheads="1"/>
          </p:cNvSpPr>
          <p:nvPr/>
        </p:nvSpPr>
        <p:spPr bwMode="auto">
          <a:xfrm>
            <a:off x="0" y="1484313"/>
            <a:ext cx="156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实例</a:t>
            </a:r>
            <a:r>
              <a:rPr lang="en-US" altLang="zh-CN" sz="2400" b="1">
                <a:solidFill>
                  <a:srgbClr val="FF0000"/>
                </a:solidFill>
                <a:effectLst>
                  <a:outerShdw blurRad="38100" dist="38100" dir="2700000" algn="tl">
                    <a:srgbClr val="C0C0C0"/>
                  </a:outerShdw>
                </a:effectLst>
                <a:latin typeface="Times New Roman" panose="02020603050405020304" pitchFamily="18" charset="0"/>
              </a:rPr>
              <a:t> </a:t>
            </a:r>
          </a:p>
        </p:txBody>
      </p:sp>
      <p:sp>
        <p:nvSpPr>
          <p:cNvPr id="289802" name="Rectangle 10"/>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sp>
        <p:nvSpPr>
          <p:cNvPr id="289809" name="Text Box 17"/>
          <p:cNvSpPr txBox="1">
            <a:spLocks noChangeArrowheads="1"/>
          </p:cNvSpPr>
          <p:nvPr/>
        </p:nvSpPr>
        <p:spPr bwMode="auto">
          <a:xfrm>
            <a:off x="866775" y="6156325"/>
            <a:ext cx="8061325"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latin typeface="Arial" panose="020B0604020202020204" pitchFamily="34" charset="0"/>
                <a:ea typeface="楷体_GB2312" pitchFamily="49" charset="-122"/>
              </a:rPr>
              <a:t>图 </a:t>
            </a:r>
            <a:r>
              <a:rPr kumimoji="1" lang="en-US" altLang="zh-CN" sz="2000">
                <a:latin typeface="Arial" panose="020B0604020202020204" pitchFamily="34" charset="0"/>
                <a:ea typeface="楷体_GB2312" pitchFamily="49" charset="-122"/>
              </a:rPr>
              <a:t>10.35  (a)</a:t>
            </a:r>
            <a:r>
              <a:rPr kumimoji="1" lang="zh-CN" altLang="en-US" sz="2000">
                <a:latin typeface="Arial" panose="020B0604020202020204" pitchFamily="34" charset="0"/>
                <a:ea typeface="楷体_GB2312" pitchFamily="49" charset="-122"/>
              </a:rPr>
              <a:t>显示有缺陷的焊缝的图像 </a:t>
            </a:r>
            <a:r>
              <a:rPr kumimoji="1" lang="en-US" altLang="zh-CN" sz="2000">
                <a:latin typeface="Arial" panose="020B0604020202020204" pitchFamily="34" charset="0"/>
                <a:ea typeface="楷体_GB2312" pitchFamily="49" charset="-122"/>
              </a:rPr>
              <a:t>(b)</a:t>
            </a:r>
            <a:r>
              <a:rPr kumimoji="1" lang="zh-CN" altLang="en-US" sz="2000">
                <a:latin typeface="Arial" panose="020B0604020202020204" pitchFamily="34" charset="0"/>
                <a:ea typeface="楷体_GB2312" pitchFamily="49" charset="-122"/>
              </a:rPr>
              <a:t>种子点 </a:t>
            </a:r>
            <a:r>
              <a:rPr kumimoji="1" lang="en-US" altLang="zh-CN" sz="2000">
                <a:latin typeface="Arial" panose="020B0604020202020204" pitchFamily="34" charset="0"/>
                <a:ea typeface="楷体_GB2312" pitchFamily="49" charset="-122"/>
              </a:rPr>
              <a:t>(c)</a:t>
            </a:r>
            <a:r>
              <a:rPr kumimoji="1" lang="zh-CN" altLang="en-US" sz="2000">
                <a:latin typeface="Arial" panose="020B0604020202020204" pitchFamily="34" charset="0"/>
                <a:ea typeface="楷体_GB2312" pitchFamily="49" charset="-122"/>
              </a:rPr>
              <a:t>区域生长的结果 </a:t>
            </a:r>
          </a:p>
          <a:p>
            <a:pPr eaLnBrk="1" hangingPunct="1"/>
            <a:r>
              <a:rPr kumimoji="1" lang="en-US" altLang="zh-CN" sz="2000">
                <a:latin typeface="Arial" panose="020B0604020202020204" pitchFamily="34" charset="0"/>
                <a:ea typeface="楷体_GB2312" pitchFamily="49" charset="-122"/>
              </a:rPr>
              <a:t>(d)</a:t>
            </a:r>
            <a:r>
              <a:rPr kumimoji="1" lang="zh-CN" altLang="en-US" sz="2000">
                <a:latin typeface="Arial" panose="020B0604020202020204" pitchFamily="34" charset="0"/>
                <a:ea typeface="楷体_GB2312" pitchFamily="49" charset="-122"/>
              </a:rPr>
              <a:t>对有缺陷的焊缝区域进行分割得到的边界</a:t>
            </a:r>
          </a:p>
        </p:txBody>
      </p:sp>
      <p:grpSp>
        <p:nvGrpSpPr>
          <p:cNvPr id="289814" name="Group 22"/>
          <p:cNvGrpSpPr>
            <a:grpSpLocks/>
          </p:cNvGrpSpPr>
          <p:nvPr/>
        </p:nvGrpSpPr>
        <p:grpSpPr bwMode="auto">
          <a:xfrm>
            <a:off x="1431925" y="1471613"/>
            <a:ext cx="6778625" cy="4665662"/>
            <a:chOff x="934" y="927"/>
            <a:chExt cx="4270" cy="2939"/>
          </a:xfrm>
        </p:grpSpPr>
        <p:pic>
          <p:nvPicPr>
            <p:cNvPr id="28980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 y="927"/>
              <a:ext cx="4270" cy="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9810" name="Text Box 18"/>
            <p:cNvSpPr txBox="1">
              <a:spLocks noChangeArrowheads="1"/>
            </p:cNvSpPr>
            <p:nvPr/>
          </p:nvSpPr>
          <p:spPr bwMode="auto">
            <a:xfrm>
              <a:off x="1822" y="975"/>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(a)</a:t>
              </a:r>
            </a:p>
          </p:txBody>
        </p:sp>
        <p:sp>
          <p:nvSpPr>
            <p:cNvPr id="289811" name="Text Box 19"/>
            <p:cNvSpPr txBox="1">
              <a:spLocks noChangeArrowheads="1"/>
            </p:cNvSpPr>
            <p:nvPr/>
          </p:nvSpPr>
          <p:spPr bwMode="auto">
            <a:xfrm>
              <a:off x="3518" y="983"/>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(b)</a:t>
              </a:r>
            </a:p>
          </p:txBody>
        </p:sp>
        <p:sp>
          <p:nvSpPr>
            <p:cNvPr id="289812" name="Text Box 20"/>
            <p:cNvSpPr txBox="1">
              <a:spLocks noChangeArrowheads="1"/>
            </p:cNvSpPr>
            <p:nvPr/>
          </p:nvSpPr>
          <p:spPr bwMode="auto">
            <a:xfrm>
              <a:off x="1814" y="2431"/>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chemeClr val="bg1"/>
                  </a:solidFill>
                </a:rPr>
                <a:t>(c)</a:t>
              </a:r>
            </a:p>
          </p:txBody>
        </p:sp>
        <p:sp>
          <p:nvSpPr>
            <p:cNvPr id="289813" name="Text Box 21"/>
            <p:cNvSpPr txBox="1">
              <a:spLocks noChangeArrowheads="1"/>
            </p:cNvSpPr>
            <p:nvPr/>
          </p:nvSpPr>
          <p:spPr bwMode="auto">
            <a:xfrm>
              <a:off x="3518" y="2439"/>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(d)</a:t>
              </a:r>
            </a:p>
          </p:txBody>
        </p:sp>
      </p:grpSp>
      <p:sp>
        <p:nvSpPr>
          <p:cNvPr id="289815" name="Rectangle 23"/>
          <p:cNvSpPr>
            <a:spLocks noChangeArrowheads="1"/>
          </p:cNvSpPr>
          <p:nvPr/>
        </p:nvSpPr>
        <p:spPr bwMode="auto">
          <a:xfrm>
            <a:off x="3257550" y="720725"/>
            <a:ext cx="3390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10.4.2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区域生长</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useBgFill="1">
        <p:nvSpPr>
          <p:cNvPr id="289816" name="Text Box 24"/>
          <p:cNvSpPr txBox="1">
            <a:spLocks noChangeArrowheads="1"/>
          </p:cNvSpPr>
          <p:nvPr/>
        </p:nvSpPr>
        <p:spPr bwMode="auto">
          <a:xfrm>
            <a:off x="1422400" y="1901825"/>
            <a:ext cx="1325563" cy="42592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66466521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947FF8A-E5C8-43B5-99D3-41C2505B1D1D}" type="slidenum">
              <a:rPr lang="zh-CN" altLang="en-US"/>
              <a:pPr/>
              <a:t>68</a:t>
            </a:fld>
            <a:endParaRPr lang="en-US" altLang="zh-CN"/>
          </a:p>
        </p:txBody>
      </p:sp>
      <p:pic>
        <p:nvPicPr>
          <p:cNvPr id="44237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14400" y="2144713"/>
            <a:ext cx="7775575" cy="3448050"/>
          </a:xfrm>
          <a:ln/>
        </p:spPr>
      </p:pic>
      <p:sp>
        <p:nvSpPr>
          <p:cNvPr id="442374" name="Text Box 6"/>
          <p:cNvSpPr txBox="1">
            <a:spLocks noChangeArrowheads="1"/>
          </p:cNvSpPr>
          <p:nvPr/>
        </p:nvSpPr>
        <p:spPr bwMode="auto">
          <a:xfrm>
            <a:off x="2397125" y="5891213"/>
            <a:ext cx="335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a:t>图 </a:t>
            </a:r>
            <a:r>
              <a:rPr lang="en-US" altLang="zh-CN"/>
              <a:t>10.36     </a:t>
            </a:r>
            <a:r>
              <a:rPr lang="zh-CN" altLang="en-US"/>
              <a:t>图</a:t>
            </a:r>
            <a:r>
              <a:rPr lang="en-US" altLang="zh-CN"/>
              <a:t>10.35(a)</a:t>
            </a:r>
            <a:r>
              <a:rPr lang="zh-CN" altLang="en-US"/>
              <a:t>的直方图</a:t>
            </a:r>
          </a:p>
        </p:txBody>
      </p:sp>
      <p:sp>
        <p:nvSpPr>
          <p:cNvPr id="442375" name="Rectangle 7"/>
          <p:cNvSpPr>
            <a:spLocks noChangeArrowheads="1"/>
          </p:cNvSpPr>
          <p:nvPr/>
        </p:nvSpPr>
        <p:spPr bwMode="auto">
          <a:xfrm>
            <a:off x="2559050" y="682625"/>
            <a:ext cx="33909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10.4.2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区域生长</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useBgFill="1">
        <p:nvSpPr>
          <p:cNvPr id="442376" name="Text Box 8"/>
          <p:cNvSpPr txBox="1">
            <a:spLocks noChangeArrowheads="1"/>
          </p:cNvSpPr>
          <p:nvPr/>
        </p:nvSpPr>
        <p:spPr bwMode="auto">
          <a:xfrm>
            <a:off x="6997700" y="2143125"/>
            <a:ext cx="1820863" cy="34591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Tree>
    <p:extLst>
      <p:ext uri="{BB962C8B-B14F-4D97-AF65-F5344CB8AC3E}">
        <p14:creationId xmlns:p14="http://schemas.microsoft.com/office/powerpoint/2010/main" val="117790794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15EC520-05CE-462A-90A0-2FEA7F8881A9}" type="slidenum">
              <a:rPr lang="zh-CN" altLang="en-US"/>
              <a:pPr/>
              <a:t>69</a:t>
            </a:fld>
            <a:endParaRPr lang="en-US" altLang="zh-CN"/>
          </a:p>
        </p:txBody>
      </p:sp>
      <p:sp>
        <p:nvSpPr>
          <p:cNvPr id="290818" name="Rectangle 2"/>
          <p:cNvSpPr>
            <a:spLocks noChangeArrowheads="1"/>
          </p:cNvSpPr>
          <p:nvPr/>
        </p:nvSpPr>
        <p:spPr bwMode="auto">
          <a:xfrm>
            <a:off x="3067050" y="720725"/>
            <a:ext cx="36957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10.4.3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290834" name="Rectangle 18"/>
          <p:cNvSpPr>
            <a:spLocks noChangeArrowheads="1"/>
          </p:cNvSpPr>
          <p:nvPr/>
        </p:nvSpPr>
        <p:spPr bwMode="auto">
          <a:xfrm>
            <a:off x="1044575" y="2281238"/>
            <a:ext cx="72136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lang="zh-CN" altLang="en-US" sz="2200">
                <a:latin typeface="宋体" panose="02010600030101010101" pitchFamily="2" charset="-122"/>
              </a:rPr>
              <a:t>      如果区域的某些特性差别比较大，即不满足</a:t>
            </a:r>
            <a:r>
              <a:rPr lang="zh-CN" altLang="en-US" sz="2200">
                <a:solidFill>
                  <a:srgbClr val="000000"/>
                </a:solidFill>
                <a:latin typeface="宋体" panose="02010600030101010101" pitchFamily="2" charset="-122"/>
              </a:rPr>
              <a:t>一致性准则</a:t>
            </a:r>
            <a:r>
              <a:rPr lang="zh-CN" altLang="en-US" sz="2200">
                <a:latin typeface="宋体" panose="02010600030101010101" pitchFamily="2" charset="-122"/>
              </a:rPr>
              <a:t>时，则区域应该采用分离法，分离过程从图像的最大区域开始，一般情况下，是从整幅图像开始。</a:t>
            </a:r>
          </a:p>
          <a:p>
            <a:pPr algn="just"/>
            <a:r>
              <a:rPr lang="zh-CN" altLang="en-US" sz="2200" b="1">
                <a:effectLst>
                  <a:outerShdw blurRad="38100" dist="38100" dir="2700000" algn="tl">
                    <a:srgbClr val="C0C0C0"/>
                  </a:outerShdw>
                </a:effectLst>
                <a:latin typeface="黑体" panose="02010609060101010101" pitchFamily="49" charset="-122"/>
                <a:ea typeface="黑体" panose="02010609060101010101" pitchFamily="49" charset="-122"/>
              </a:rPr>
              <a:t>  注意：</a:t>
            </a:r>
          </a:p>
          <a:p>
            <a:pPr algn="just"/>
            <a:r>
              <a:rPr kumimoji="1" lang="en-US" altLang="zh-CN" sz="2800" b="1">
                <a:solidFill>
                  <a:srgbClr val="FF0000"/>
                </a:solidFill>
                <a:effectLst>
                  <a:outerShdw blurRad="38100" dist="38100" dir="2700000" algn="tl">
                    <a:srgbClr val="C0C0C0"/>
                  </a:outerShdw>
                </a:effectLst>
                <a:ea typeface="楷体_GB2312" pitchFamily="49" charset="-122"/>
                <a:sym typeface="Wingdings" panose="05000000000000000000" pitchFamily="2" charset="2"/>
              </a:rPr>
              <a:t>   </a:t>
            </a:r>
            <a:r>
              <a:rPr kumimoji="1" lang="en-US" altLang="zh-CN" b="1">
                <a:solidFill>
                  <a:srgbClr val="FF0000"/>
                </a:solidFill>
                <a:effectLst>
                  <a:outerShdw blurRad="38100" dist="38100" dir="2700000" algn="tl">
                    <a:srgbClr val="C0C0C0"/>
                  </a:outerShdw>
                </a:effectLst>
                <a:latin typeface="Tahoma" panose="020B0604030504040204" pitchFamily="34" charset="0"/>
                <a:sym typeface="Wingdings" panose="05000000000000000000" pitchFamily="2" charset="2"/>
              </a:rPr>
              <a:t></a:t>
            </a:r>
            <a:r>
              <a:rPr kumimoji="1" lang="en-US" altLang="zh-CN" b="1">
                <a:solidFill>
                  <a:schemeClr val="hlink"/>
                </a:solidFill>
                <a:effectLst>
                  <a:outerShdw blurRad="38100" dist="38100" dir="2700000" algn="tl">
                    <a:srgbClr val="C0C0C0"/>
                  </a:outerShdw>
                </a:effectLst>
                <a:latin typeface="Tahoma" panose="020B0604030504040204" pitchFamily="34" charset="0"/>
                <a:sym typeface="Wingdings" panose="05000000000000000000" pitchFamily="2" charset="2"/>
              </a:rPr>
              <a:t>  </a:t>
            </a:r>
            <a:r>
              <a:rPr lang="zh-CN" altLang="en-US" sz="2200">
                <a:latin typeface="宋体" panose="02010600030101010101" pitchFamily="2" charset="-122"/>
              </a:rPr>
              <a:t>确定分离准则(</a:t>
            </a:r>
            <a:r>
              <a:rPr lang="zh-CN" altLang="en-US" sz="2200">
                <a:solidFill>
                  <a:srgbClr val="000000"/>
                </a:solidFill>
                <a:latin typeface="宋体" panose="02010600030101010101" pitchFamily="2" charset="-122"/>
              </a:rPr>
              <a:t>一致性准则</a:t>
            </a:r>
            <a:r>
              <a:rPr lang="zh-CN" altLang="en-US" sz="2200">
                <a:latin typeface="宋体" panose="02010600030101010101" pitchFamily="2" charset="-122"/>
              </a:rPr>
              <a:t>)。</a:t>
            </a:r>
            <a:endParaRPr lang="zh-CN" altLang="en-US" sz="2200">
              <a:latin typeface="宋体" panose="02010600030101010101" pitchFamily="2" charset="-122"/>
              <a:cs typeface="Times New Roman" panose="02020603050405020304" pitchFamily="18" charset="0"/>
            </a:endParaRPr>
          </a:p>
          <a:p>
            <a:pPr algn="just"/>
            <a:r>
              <a:rPr lang="zh-CN" altLang="en-US" sz="2000">
                <a:latin typeface="宋体" panose="02010600030101010101" pitchFamily="2" charset="-122"/>
              </a:rPr>
              <a:t>  </a:t>
            </a:r>
            <a:r>
              <a:rPr kumimoji="1" lang="en-US" altLang="zh-CN" b="1">
                <a:solidFill>
                  <a:srgbClr val="FF0000"/>
                </a:solidFill>
                <a:effectLst>
                  <a:outerShdw blurRad="38100" dist="38100" dir="2700000" algn="tl">
                    <a:srgbClr val="C0C0C0"/>
                  </a:outerShdw>
                </a:effectLst>
                <a:ea typeface="楷体_GB2312" pitchFamily="49" charset="-122"/>
                <a:sym typeface="Wingdings" panose="05000000000000000000" pitchFamily="2" charset="2"/>
              </a:rPr>
              <a:t> </a:t>
            </a:r>
            <a:r>
              <a:rPr lang="zh-CN" altLang="en-US" sz="2200">
                <a:latin typeface="宋体" panose="02010600030101010101" pitchFamily="2" charset="-122"/>
              </a:rPr>
              <a:t>确定分离方法，即如何分离区域，使得分离后的子区域的特性尽可能都满足</a:t>
            </a:r>
            <a:r>
              <a:rPr lang="zh-CN" altLang="en-US" sz="2200">
                <a:solidFill>
                  <a:srgbClr val="000000"/>
                </a:solidFill>
                <a:latin typeface="宋体" panose="02010600030101010101" pitchFamily="2" charset="-122"/>
              </a:rPr>
              <a:t>一致性准则</a:t>
            </a:r>
            <a:r>
              <a:rPr lang="zh-CN" altLang="en-US" sz="2200">
                <a:latin typeface="宋体" panose="02010600030101010101" pitchFamily="2" charset="-122"/>
              </a:rPr>
              <a:t>值。</a:t>
            </a:r>
          </a:p>
        </p:txBody>
      </p:sp>
    </p:spTree>
    <p:extLst>
      <p:ext uri="{BB962C8B-B14F-4D97-AF65-F5344CB8AC3E}">
        <p14:creationId xmlns:p14="http://schemas.microsoft.com/office/powerpoint/2010/main" val="11621099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线检测</a:t>
            </a:r>
          </a:p>
        </p:txBody>
      </p:sp>
      <p:sp>
        <p:nvSpPr>
          <p:cNvPr id="3" name="内容占位符 2"/>
          <p:cNvSpPr>
            <a:spLocks noGrp="1"/>
          </p:cNvSpPr>
          <p:nvPr>
            <p:ph idx="1"/>
          </p:nvPr>
        </p:nvSpPr>
        <p:spPr/>
        <p:txBody>
          <a:bodyPr/>
          <a:lstStyle/>
          <a:p>
            <a:r>
              <a:rPr lang="zh-CN" altLang="en-US" dirty="0"/>
              <a:t>下面四个模板分别对</a:t>
            </a:r>
            <a:r>
              <a:rPr lang="en-US" altLang="zh-CN" dirty="0"/>
              <a:t>4</a:t>
            </a:r>
            <a:r>
              <a:rPr lang="zh-CN" altLang="en-US" dirty="0"/>
              <a:t>个方向上的单像素宽的线有最大响应</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令                       代表图中从左到右模板的响应。假设</a:t>
            </a:r>
            <a:r>
              <a:rPr lang="en-US" altLang="zh-CN" dirty="0"/>
              <a:t>4</a:t>
            </a:r>
            <a:r>
              <a:rPr lang="zh-CN" altLang="en-US" dirty="0"/>
              <a:t>个模板分别应用于同一幅图像，在图像中心的点，如果                          ，则此点被认为与在模板 </a:t>
            </a:r>
            <a:r>
              <a:rPr lang="en-US" altLang="zh-CN" dirty="0" err="1"/>
              <a:t>i</a:t>
            </a:r>
            <a:r>
              <a:rPr lang="en-US" altLang="zh-CN" dirty="0"/>
              <a:t> </a:t>
            </a:r>
            <a:r>
              <a:rPr lang="zh-CN" altLang="en-US" dirty="0"/>
              <a:t>方向的线更相关</a:t>
            </a:r>
            <a:endParaRPr lang="en-US" altLang="zh-CN" dirty="0"/>
          </a:p>
          <a:p>
            <a:r>
              <a:rPr lang="zh-CN" altLang="en-US" dirty="0"/>
              <a:t>如果只检测特定方向上的线，我们应使用与这一方向有关的模板，并设置该模板的输出阈值</a:t>
            </a:r>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4"/>
          <a:stretch>
            <a:fillRect/>
          </a:stretch>
        </p:blipFill>
        <p:spPr>
          <a:xfrm>
            <a:off x="1204912" y="2346259"/>
            <a:ext cx="6543675" cy="1609725"/>
          </a:xfrm>
          <a:prstGeom prst="rect">
            <a:avLst/>
          </a:prstGeom>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1562" y="4361688"/>
            <a:ext cx="1531620" cy="220980"/>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10200" y="4648200"/>
            <a:ext cx="1807464" cy="265176"/>
          </a:xfrm>
          <a:prstGeom prst="rect">
            <a:avLst/>
          </a:prstGeom>
        </p:spPr>
      </p:pic>
    </p:spTree>
    <p:extLst>
      <p:ext uri="{BB962C8B-B14F-4D97-AF65-F5344CB8AC3E}">
        <p14:creationId xmlns:p14="http://schemas.microsoft.com/office/powerpoint/2010/main" val="78107618"/>
      </p:ext>
    </p:extLst>
  </p:cSld>
  <p:clrMapOvr>
    <a:masterClrMapping/>
  </p:clrMapOvr>
  <p:transition spd="slow">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C635092B-AB17-4F1B-B2EA-8AF8D032F2A8}" type="slidenum">
              <a:rPr lang="zh-CN" altLang="en-US"/>
              <a:pPr/>
              <a:t>70</a:t>
            </a:fld>
            <a:endParaRPr lang="en-US" altLang="zh-CN"/>
          </a:p>
        </p:txBody>
      </p:sp>
      <p:sp>
        <p:nvSpPr>
          <p:cNvPr id="292869" name="Rectangle 5"/>
          <p:cNvSpPr>
            <a:spLocks noChangeArrowheads="1"/>
          </p:cNvSpPr>
          <p:nvPr/>
        </p:nvSpPr>
        <p:spPr bwMode="auto">
          <a:xfrm>
            <a:off x="1663700" y="1611313"/>
            <a:ext cx="156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算法</a:t>
            </a:r>
            <a:endParaRPr lang="zh-CN" altLang="en-US" sz="2400" b="1">
              <a:solidFill>
                <a:srgbClr val="FF0000"/>
              </a:solidFill>
              <a:effectLst>
                <a:outerShdw blurRad="38100" dist="38100" dir="2700000" algn="tl">
                  <a:srgbClr val="C0C0C0"/>
                </a:outerShdw>
              </a:effectLst>
              <a:latin typeface="Times New Roman" panose="02020603050405020304" pitchFamily="18" charset="0"/>
            </a:endParaRPr>
          </a:p>
        </p:txBody>
      </p:sp>
      <p:sp>
        <p:nvSpPr>
          <p:cNvPr id="292870" name="Rectangle 6"/>
          <p:cNvSpPr>
            <a:spLocks noChangeArrowheads="1"/>
          </p:cNvSpPr>
          <p:nvPr/>
        </p:nvSpPr>
        <p:spPr bwMode="auto">
          <a:xfrm>
            <a:off x="1439863" y="2228850"/>
            <a:ext cx="6461125" cy="36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75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1</a:t>
            </a:r>
            <a:r>
              <a:rPr kumimoji="1" lang="zh-CN" altLang="en-US"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Times New Roman" panose="02020603050405020304" pitchFamily="18" charset="0"/>
              </a:rPr>
              <a:t>形成初始区域。</a:t>
            </a:r>
          </a:p>
          <a:p>
            <a:pPr>
              <a:lnSpc>
                <a:spcPct val="135000"/>
              </a:lnSpc>
              <a:spcBef>
                <a:spcPct val="75000"/>
              </a:spcBef>
            </a:pPr>
            <a:r>
              <a:rPr kumimoji="1" lang="en-US" altLang="zh-CN" sz="2800" b="1">
                <a:solidFill>
                  <a:schemeClr val="hlink"/>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2</a:t>
            </a:r>
            <a:r>
              <a:rPr kumimoji="1" lang="zh-CN" altLang="en-US" sz="2800" b="1">
                <a:solidFill>
                  <a:schemeClr val="hlink"/>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Times New Roman" panose="02020603050405020304" pitchFamily="18" charset="0"/>
              </a:rPr>
              <a:t>对图像的每一个区域</a:t>
            </a:r>
            <a:r>
              <a:rPr lang="en-US" altLang="zh-CN" sz="2200" i="1">
                <a:effectLst>
                  <a:outerShdw blurRad="38100" dist="38100" dir="2700000" algn="tl">
                    <a:srgbClr val="C0C0C0"/>
                  </a:outerShdw>
                </a:effectLst>
                <a:latin typeface="Times New Roman" panose="02020603050405020304" pitchFamily="18" charset="0"/>
              </a:rPr>
              <a:t>R</a:t>
            </a:r>
            <a:r>
              <a:rPr lang="en-US" altLang="zh-CN" sz="2200" i="1" baseline="-25000">
                <a:effectLst>
                  <a:outerShdw blurRad="38100" dist="38100" dir="2700000" algn="tl">
                    <a:srgbClr val="C0C0C0"/>
                  </a:outerShdw>
                </a:effectLst>
                <a:latin typeface="Times New Roman" panose="02020603050405020304" pitchFamily="18" charset="0"/>
              </a:rPr>
              <a:t>i</a:t>
            </a:r>
            <a:r>
              <a:rPr lang="en-US" altLang="zh-CN" sz="2200">
                <a:effectLst>
                  <a:outerShdw blurRad="38100" dist="38100" dir="2700000" algn="tl">
                    <a:srgbClr val="C0C0C0"/>
                  </a:outerShdw>
                </a:effectLst>
                <a:latin typeface="Times New Roman" panose="02020603050405020304" pitchFamily="18" charset="0"/>
              </a:rPr>
              <a:t>，</a:t>
            </a:r>
            <a:r>
              <a:rPr lang="zh-CN" altLang="en-US" sz="2200">
                <a:effectLst>
                  <a:outerShdw blurRad="38100" dist="38100" dir="2700000" algn="tl">
                    <a:srgbClr val="C0C0C0"/>
                  </a:outerShdw>
                </a:effectLst>
                <a:latin typeface="Times New Roman" panose="02020603050405020304" pitchFamily="18" charset="0"/>
              </a:rPr>
              <a:t>计算</a:t>
            </a:r>
            <a:r>
              <a:rPr lang="en-US" altLang="zh-CN" sz="2200" i="1">
                <a:effectLst>
                  <a:outerShdw blurRad="38100" dist="38100" dir="2700000" algn="tl">
                    <a:srgbClr val="C0C0C0"/>
                  </a:outerShdw>
                </a:effectLst>
                <a:latin typeface="Times New Roman" panose="02020603050405020304" pitchFamily="18" charset="0"/>
              </a:rPr>
              <a:t>P</a:t>
            </a:r>
            <a:r>
              <a:rPr lang="en-US" altLang="zh-CN" sz="2200">
                <a:effectLst>
                  <a:outerShdw blurRad="38100" dist="38100" dir="2700000" algn="tl">
                    <a:srgbClr val="C0C0C0"/>
                  </a:outerShdw>
                </a:effectLst>
                <a:latin typeface="Times New Roman" panose="02020603050405020304" pitchFamily="18" charset="0"/>
              </a:rPr>
              <a:t>(</a:t>
            </a:r>
            <a:r>
              <a:rPr lang="en-US" altLang="zh-CN" sz="2200" i="1">
                <a:effectLst>
                  <a:outerShdw blurRad="38100" dist="38100" dir="2700000" algn="tl">
                    <a:srgbClr val="C0C0C0"/>
                  </a:outerShdw>
                </a:effectLst>
                <a:latin typeface="Times New Roman" panose="02020603050405020304" pitchFamily="18" charset="0"/>
              </a:rPr>
              <a:t>R</a:t>
            </a:r>
            <a:r>
              <a:rPr lang="en-US" altLang="zh-CN" sz="2200" i="1" baseline="-25000">
                <a:effectLst>
                  <a:outerShdw blurRad="38100" dist="38100" dir="2700000" algn="tl">
                    <a:srgbClr val="C0C0C0"/>
                  </a:outerShdw>
                </a:effectLst>
                <a:latin typeface="Times New Roman" panose="02020603050405020304" pitchFamily="18" charset="0"/>
              </a:rPr>
              <a:t>i</a:t>
            </a:r>
            <a:r>
              <a:rPr lang="en-US" altLang="zh-CN" sz="2200">
                <a:effectLst>
                  <a:outerShdw blurRad="38100" dist="38100" dir="2700000" algn="tl">
                    <a:srgbClr val="C0C0C0"/>
                  </a:outerShdw>
                </a:effectLst>
                <a:latin typeface="Times New Roman" panose="02020603050405020304" pitchFamily="18" charset="0"/>
              </a:rPr>
              <a:t>)，</a:t>
            </a:r>
            <a:r>
              <a:rPr lang="zh-CN" altLang="en-US" sz="2200">
                <a:effectLst>
                  <a:outerShdw blurRad="38100" dist="38100" dir="2700000" algn="tl">
                    <a:srgbClr val="C0C0C0"/>
                  </a:outerShdw>
                </a:effectLst>
                <a:latin typeface="Times New Roman" panose="02020603050405020304" pitchFamily="18" charset="0"/>
              </a:rPr>
              <a:t>如果</a:t>
            </a:r>
          </a:p>
          <a:p>
            <a:pPr algn="ctr">
              <a:lnSpc>
                <a:spcPct val="135000"/>
              </a:lnSpc>
              <a:spcBef>
                <a:spcPct val="35000"/>
              </a:spcBef>
            </a:pPr>
            <a:r>
              <a:rPr lang="en-US" altLang="zh-CN" sz="2200" b="1" i="1">
                <a:solidFill>
                  <a:schemeClr val="tx2"/>
                </a:solidFill>
                <a:effectLst>
                  <a:outerShdw blurRad="38100" dist="38100" dir="2700000" algn="tl">
                    <a:srgbClr val="C0C0C0"/>
                  </a:outerShdw>
                </a:effectLst>
                <a:latin typeface="Times New Roman" panose="02020603050405020304" pitchFamily="18" charset="0"/>
              </a:rPr>
              <a:t>P</a:t>
            </a:r>
            <a:r>
              <a:rPr lang="en-US" altLang="zh-CN" sz="2200" b="1">
                <a:solidFill>
                  <a:schemeClr val="tx2"/>
                </a:solidFill>
                <a:effectLst>
                  <a:outerShdw blurRad="38100" dist="38100" dir="2700000" algn="tl">
                    <a:srgbClr val="C0C0C0"/>
                  </a:outerShdw>
                </a:effectLst>
                <a:latin typeface="Times New Roman" panose="02020603050405020304" pitchFamily="18" charset="0"/>
              </a:rPr>
              <a:t>(</a:t>
            </a:r>
            <a:r>
              <a:rPr lang="en-US" altLang="zh-CN" sz="2200" b="1" i="1">
                <a:solidFill>
                  <a:schemeClr val="tx2"/>
                </a:solidFill>
                <a:effectLst>
                  <a:outerShdw blurRad="38100" dist="38100" dir="2700000" algn="tl">
                    <a:srgbClr val="C0C0C0"/>
                  </a:outerShdw>
                </a:effectLst>
                <a:latin typeface="Times New Roman" panose="02020603050405020304" pitchFamily="18" charset="0"/>
              </a:rPr>
              <a:t>R</a:t>
            </a:r>
            <a:r>
              <a:rPr lang="en-US" altLang="zh-CN" sz="2200" b="1" i="1" baseline="-25000">
                <a:solidFill>
                  <a:schemeClr val="tx2"/>
                </a:solidFill>
                <a:effectLst>
                  <a:outerShdw blurRad="38100" dist="38100" dir="2700000" algn="tl">
                    <a:srgbClr val="C0C0C0"/>
                  </a:outerShdw>
                </a:effectLst>
                <a:latin typeface="Times New Roman" panose="02020603050405020304" pitchFamily="18" charset="0"/>
              </a:rPr>
              <a:t>i</a:t>
            </a:r>
            <a:r>
              <a:rPr lang="en-US" altLang="zh-CN" sz="2200" b="1">
                <a:solidFill>
                  <a:schemeClr val="tx2"/>
                </a:solidFill>
                <a:effectLst>
                  <a:outerShdw blurRad="38100" dist="38100" dir="2700000" algn="tl">
                    <a:srgbClr val="C0C0C0"/>
                  </a:outerShdw>
                </a:effectLst>
                <a:latin typeface="Times New Roman" panose="02020603050405020304" pitchFamily="18" charset="0"/>
              </a:rPr>
              <a:t>)</a:t>
            </a:r>
            <a:r>
              <a:rPr lang="zh-CN" altLang="en-US" sz="2200" b="1">
                <a:solidFill>
                  <a:schemeClr val="tx2"/>
                </a:solidFill>
                <a:effectLst>
                  <a:outerShdw blurRad="38100" dist="38100" dir="2700000" algn="tl">
                    <a:srgbClr val="C0C0C0"/>
                  </a:outerShdw>
                </a:effectLst>
                <a:latin typeface="Times New Roman" panose="02020603050405020304" pitchFamily="18" charset="0"/>
              </a:rPr>
              <a:t>=</a:t>
            </a:r>
            <a:r>
              <a:rPr lang="en-US" altLang="zh-CN" sz="2200" b="1">
                <a:solidFill>
                  <a:schemeClr val="tx2"/>
                </a:solidFill>
                <a:effectLst>
                  <a:outerShdw blurRad="38100" dist="38100" dir="2700000" algn="tl">
                    <a:srgbClr val="C0C0C0"/>
                  </a:outerShdw>
                </a:effectLst>
                <a:latin typeface="Times New Roman" panose="02020603050405020304" pitchFamily="18" charset="0"/>
              </a:rPr>
              <a:t>FALSE</a:t>
            </a:r>
          </a:p>
          <a:p>
            <a:pPr>
              <a:lnSpc>
                <a:spcPct val="135000"/>
              </a:lnSpc>
              <a:spcBef>
                <a:spcPct val="35000"/>
              </a:spcBef>
            </a:pPr>
            <a:r>
              <a:rPr lang="zh-CN" altLang="en-US" sz="2200">
                <a:effectLst>
                  <a:outerShdw blurRad="38100" dist="38100" dir="2700000" algn="tl">
                    <a:srgbClr val="C0C0C0"/>
                  </a:outerShdw>
                </a:effectLst>
                <a:latin typeface="Times New Roman" panose="02020603050405020304" pitchFamily="18" charset="0"/>
              </a:rPr>
              <a:t>       则沿着某一合适的边界分离区域。</a:t>
            </a:r>
          </a:p>
          <a:p>
            <a:pPr>
              <a:lnSpc>
                <a:spcPct val="135000"/>
              </a:lnSpc>
              <a:spcBef>
                <a:spcPct val="75000"/>
              </a:spcBef>
            </a:pPr>
            <a:r>
              <a:rPr kumimoji="1" lang="en-US" altLang="zh-CN" sz="2800" b="1">
                <a:solidFill>
                  <a:schemeClr val="hlink"/>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3</a:t>
            </a:r>
            <a:r>
              <a:rPr kumimoji="1" lang="zh-CN" altLang="en-US" sz="2800" b="1">
                <a:solidFill>
                  <a:schemeClr val="hlink"/>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Times New Roman" panose="02020603050405020304" pitchFamily="18" charset="0"/>
              </a:rPr>
              <a:t>重复步骤2，当没有区域需要分离时，算法结束。 </a:t>
            </a:r>
          </a:p>
        </p:txBody>
      </p:sp>
      <p:sp>
        <p:nvSpPr>
          <p:cNvPr id="292871" name="Rectangle 7"/>
          <p:cNvSpPr>
            <a:spLocks noChangeArrowheads="1"/>
          </p:cNvSpPr>
          <p:nvPr/>
        </p:nvSpPr>
        <p:spPr bwMode="auto">
          <a:xfrm>
            <a:off x="3257550" y="720725"/>
            <a:ext cx="36957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10.4.3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178009347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AB372AAB-8AFB-43D6-8B7F-6CE3CA1E4484}" type="slidenum">
              <a:rPr lang="zh-CN" altLang="en-US"/>
              <a:pPr/>
              <a:t>71</a:t>
            </a:fld>
            <a:endParaRPr lang="en-US" altLang="zh-CN"/>
          </a:p>
        </p:txBody>
      </p:sp>
      <p:sp>
        <p:nvSpPr>
          <p:cNvPr id="291842" name="Rectangle 2"/>
          <p:cNvSpPr>
            <a:spLocks noChangeArrowheads="1"/>
          </p:cNvSpPr>
          <p:nvPr/>
        </p:nvSpPr>
        <p:spPr bwMode="auto">
          <a:xfrm>
            <a:off x="3257550" y="720725"/>
            <a:ext cx="39243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10.4.4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291846" name="Rectangle 6"/>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sp>
        <p:nvSpPr>
          <p:cNvPr id="291854" name="Rectangle 14"/>
          <p:cNvSpPr>
            <a:spLocks noChangeArrowheads="1"/>
          </p:cNvSpPr>
          <p:nvPr/>
        </p:nvSpPr>
        <p:spPr bwMode="auto">
          <a:xfrm>
            <a:off x="739775" y="2941638"/>
            <a:ext cx="8180388"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45000"/>
              </a:lnSpc>
              <a:spcBef>
                <a:spcPct val="4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宋体" panose="02010600030101010101" pitchFamily="2" charset="-122"/>
              </a:rPr>
              <a:t>合并运算就是把相邻的具有相似性质的区域合成为一个区域。</a:t>
            </a:r>
          </a:p>
          <a:p>
            <a:pPr eaLnBrk="0" hangingPunct="0">
              <a:lnSpc>
                <a:spcPct val="145000"/>
              </a:lnSpc>
              <a:spcBef>
                <a:spcPct val="4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宋体" panose="02010600030101010101" pitchFamily="2" charset="-122"/>
              </a:rPr>
              <a:t>合并算法中最重要的运算是确定两个区域的相似性。</a:t>
            </a:r>
          </a:p>
          <a:p>
            <a:pPr eaLnBrk="0" hangingPunct="0">
              <a:lnSpc>
                <a:spcPct val="145000"/>
              </a:lnSpc>
              <a:spcBef>
                <a:spcPct val="4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200">
                <a:effectLst>
                  <a:outerShdw blurRad="38100" dist="38100" dir="2700000" algn="tl">
                    <a:srgbClr val="C0C0C0"/>
                  </a:outerShdw>
                </a:effectLst>
                <a:latin typeface="宋体" panose="02010600030101010101" pitchFamily="2" charset="-122"/>
              </a:rPr>
              <a:t>评判区域相似性方法有许多，评判相似性的方法可以基于区域的</a:t>
            </a:r>
            <a:r>
              <a:rPr lang="zh-CN" altLang="en-US" sz="2200">
                <a:solidFill>
                  <a:srgbClr val="FF0000"/>
                </a:solidFill>
                <a:effectLst>
                  <a:outerShdw blurRad="38100" dist="38100" dir="2700000" algn="tl">
                    <a:srgbClr val="C0C0C0"/>
                  </a:outerShdw>
                </a:effectLst>
                <a:latin typeface="宋体" panose="02010600030101010101" pitchFamily="2" charset="-122"/>
              </a:rPr>
              <a:t>灰度值</a:t>
            </a:r>
            <a:r>
              <a:rPr lang="zh-CN" altLang="en-US" sz="2200">
                <a:effectLst>
                  <a:outerShdw blurRad="38100" dist="38100" dir="2700000" algn="tl">
                    <a:srgbClr val="C0C0C0"/>
                  </a:outerShdw>
                </a:effectLst>
                <a:latin typeface="宋体" panose="02010600030101010101" pitchFamily="2" charset="-122"/>
              </a:rPr>
              <a:t>，也可以基于区域边界的</a:t>
            </a:r>
            <a:r>
              <a:rPr lang="zh-CN" altLang="en-US" sz="2200">
                <a:solidFill>
                  <a:srgbClr val="FF0000"/>
                </a:solidFill>
                <a:effectLst>
                  <a:outerShdw blurRad="38100" dist="38100" dir="2700000" algn="tl">
                    <a:srgbClr val="C0C0C0"/>
                  </a:outerShdw>
                </a:effectLst>
                <a:latin typeface="宋体" panose="02010600030101010101" pitchFamily="2" charset="-122"/>
              </a:rPr>
              <a:t>强弱性</a:t>
            </a:r>
            <a:r>
              <a:rPr lang="zh-CN" altLang="en-US" sz="2200">
                <a:effectLst>
                  <a:outerShdw blurRad="38100" dist="38100" dir="2700000" algn="tl">
                    <a:srgbClr val="C0C0C0"/>
                  </a:outerShdw>
                </a:effectLst>
                <a:latin typeface="宋体" panose="02010600030101010101" pitchFamily="2" charset="-122"/>
              </a:rPr>
              <a:t>等因素。一种简单的方法是比较它们的</a:t>
            </a:r>
            <a:r>
              <a:rPr lang="zh-CN" altLang="en-US" sz="2200">
                <a:solidFill>
                  <a:srgbClr val="FF0000"/>
                </a:solidFill>
                <a:effectLst>
                  <a:outerShdw blurRad="38100" dist="38100" dir="2700000" algn="tl">
                    <a:srgbClr val="C0C0C0"/>
                  </a:outerShdw>
                </a:effectLst>
                <a:latin typeface="宋体" panose="02010600030101010101" pitchFamily="2" charset="-122"/>
              </a:rPr>
              <a:t>灰度均值</a:t>
            </a:r>
            <a:r>
              <a:rPr lang="zh-CN" altLang="en-US" sz="2200">
                <a:effectLst>
                  <a:outerShdw blurRad="38100" dist="38100" dir="2700000" algn="tl">
                    <a:srgbClr val="C0C0C0"/>
                  </a:outerShdw>
                </a:effectLst>
                <a:latin typeface="宋体" panose="02010600030101010101" pitchFamily="2" charset="-122"/>
              </a:rPr>
              <a:t>。</a:t>
            </a:r>
            <a:endParaRPr lang="zh-CN" altLang="en-US" sz="2200">
              <a:effectLst>
                <a:outerShdw blurRad="38100" dist="38100" dir="2700000" algn="tl">
                  <a:srgbClr val="C0C0C0"/>
                </a:outerShdw>
              </a:effectLst>
              <a:latin typeface="Tahoma" panose="020B0604030504040204" pitchFamily="34" charset="0"/>
            </a:endParaRPr>
          </a:p>
        </p:txBody>
      </p:sp>
      <p:sp>
        <p:nvSpPr>
          <p:cNvPr id="291855" name="Rectangle 15"/>
          <p:cNvSpPr>
            <a:spLocks noChangeArrowheads="1"/>
          </p:cNvSpPr>
          <p:nvPr/>
        </p:nvSpPr>
        <p:spPr bwMode="auto">
          <a:xfrm>
            <a:off x="785813" y="1514475"/>
            <a:ext cx="1566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基本思想</a:t>
            </a:r>
            <a:endParaRPr lang="zh-CN" altLang="en-US" sz="2400" b="1">
              <a:solidFill>
                <a:srgbClr val="FF0000"/>
              </a:solidFill>
              <a:effectLst>
                <a:outerShdw blurRad="38100" dist="38100" dir="2700000" algn="tl">
                  <a:srgbClr val="C0C0C0"/>
                </a:outerShdw>
              </a:effectLst>
              <a:latin typeface="Times New Roman" panose="02020603050405020304" pitchFamily="18" charset="0"/>
            </a:endParaRPr>
          </a:p>
        </p:txBody>
      </p:sp>
      <p:sp>
        <p:nvSpPr>
          <p:cNvPr id="291856" name="Text Box 16"/>
          <p:cNvSpPr txBox="1">
            <a:spLocks noChangeArrowheads="1"/>
          </p:cNvSpPr>
          <p:nvPr/>
        </p:nvSpPr>
        <p:spPr bwMode="auto">
          <a:xfrm>
            <a:off x="809625" y="1974850"/>
            <a:ext cx="8018463"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400" b="1">
                <a:latin typeface="楷体_GB2312" pitchFamily="49" charset="-122"/>
                <a:ea typeface="楷体_GB2312" pitchFamily="49" charset="-122"/>
              </a:rPr>
              <a:t>    单纯的区域分离只能把图像分成许多满足一致性谓词的区域，相邻的具有相同性质的区域并没有合并一体。</a:t>
            </a:r>
          </a:p>
        </p:txBody>
      </p:sp>
    </p:spTree>
    <p:extLst>
      <p:ext uri="{BB962C8B-B14F-4D97-AF65-F5344CB8AC3E}">
        <p14:creationId xmlns:p14="http://schemas.microsoft.com/office/powerpoint/2010/main" val="47068600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786BC07D-4571-44C7-9D08-E1E11FC76023}" type="slidenum">
              <a:rPr lang="zh-CN" altLang="en-US"/>
              <a:pPr/>
              <a:t>72</a:t>
            </a:fld>
            <a:endParaRPr lang="en-US" altLang="zh-CN"/>
          </a:p>
        </p:txBody>
      </p:sp>
      <p:sp>
        <p:nvSpPr>
          <p:cNvPr id="293891" name="Rectangle 3"/>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sp>
        <p:nvSpPr>
          <p:cNvPr id="293893" name="Rectangle 5"/>
          <p:cNvSpPr>
            <a:spLocks noChangeArrowheads="1"/>
          </p:cNvSpPr>
          <p:nvPr/>
        </p:nvSpPr>
        <p:spPr bwMode="auto">
          <a:xfrm>
            <a:off x="900113" y="2522538"/>
            <a:ext cx="7794625"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30000"/>
              </a:lnSpc>
              <a:spcBef>
                <a:spcPct val="9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1</a:t>
            </a:r>
            <a:r>
              <a:rPr kumimoji="1" lang="zh-CN" altLang="en-US"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400">
                <a:effectLst>
                  <a:outerShdw blurRad="38100" dist="38100" dir="2700000" algn="tl">
                    <a:srgbClr val="C0C0C0"/>
                  </a:outerShdw>
                </a:effectLst>
                <a:latin typeface="宋体" panose="02010600030101010101" pitchFamily="2" charset="-122"/>
              </a:rPr>
              <a:t>使用某种方法进行图像的初始区域分割。</a:t>
            </a:r>
            <a:endParaRPr lang="zh-CN" altLang="en-US" sz="2400">
              <a:effectLst>
                <a:outerShdw blurRad="38100" dist="38100" dir="2700000" algn="tl">
                  <a:srgbClr val="C0C0C0"/>
                </a:outerShdw>
              </a:effectLst>
              <a:latin typeface="宋体" panose="02010600030101010101" pitchFamily="2" charset="-122"/>
              <a:cs typeface="Times New Roman" panose="02020603050405020304" pitchFamily="18" charset="0"/>
            </a:endParaRPr>
          </a:p>
          <a:p>
            <a:pPr algn="just" eaLnBrk="0" hangingPunct="0">
              <a:lnSpc>
                <a:spcPct val="130000"/>
              </a:lnSpc>
              <a:spcBef>
                <a:spcPct val="9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2</a:t>
            </a:r>
            <a:r>
              <a:rPr kumimoji="1" lang="zh-CN" altLang="en-US"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400">
                <a:effectLst>
                  <a:outerShdw blurRad="38100" dist="38100" dir="2700000" algn="tl">
                    <a:srgbClr val="C0C0C0"/>
                  </a:outerShdw>
                </a:effectLst>
                <a:latin typeface="宋体" panose="02010600030101010101" pitchFamily="2" charset="-122"/>
              </a:rPr>
              <a:t>对于图像中相邻的区域，计算是否满足一致性谓词，若满足则合并为一个区域。</a:t>
            </a:r>
            <a:endParaRPr lang="zh-CN" altLang="en-US" sz="2400">
              <a:effectLst>
                <a:outerShdw blurRad="38100" dist="38100" dir="2700000" algn="tl">
                  <a:srgbClr val="C0C0C0"/>
                </a:outerShdw>
              </a:effectLst>
              <a:latin typeface="宋体" panose="02010600030101010101" pitchFamily="2" charset="-122"/>
              <a:cs typeface="Times New Roman" panose="02020603050405020304" pitchFamily="18" charset="0"/>
            </a:endParaRPr>
          </a:p>
          <a:p>
            <a:pPr eaLnBrk="0" hangingPunct="0">
              <a:lnSpc>
                <a:spcPct val="130000"/>
              </a:lnSpc>
              <a:spcBef>
                <a:spcPct val="90000"/>
              </a:spcBef>
            </a:pPr>
            <a:r>
              <a:rPr kumimoji="1" lang="en-US" altLang="zh-CN"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3</a:t>
            </a:r>
            <a:r>
              <a:rPr kumimoji="1" lang="zh-CN" altLang="en-US" sz="28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a:t>
            </a:r>
            <a:r>
              <a:rPr lang="zh-CN" altLang="en-US" sz="2400">
                <a:effectLst>
                  <a:outerShdw blurRad="38100" dist="38100" dir="2700000" algn="tl">
                    <a:srgbClr val="C0C0C0"/>
                  </a:outerShdw>
                </a:effectLst>
                <a:latin typeface="宋体" panose="02010600030101010101" pitchFamily="2" charset="-122"/>
              </a:rPr>
              <a:t>重复步骤2，直到没有区域可以合并，算法结束。</a:t>
            </a:r>
            <a:r>
              <a:rPr lang="zh-CN" altLang="en-US" sz="2400">
                <a:effectLst>
                  <a:outerShdw blurRad="38100" dist="38100" dir="2700000" algn="tl">
                    <a:srgbClr val="C0C0C0"/>
                  </a:outerShdw>
                </a:effectLst>
                <a:latin typeface="Tahoma" panose="020B0604030504040204" pitchFamily="34" charset="0"/>
              </a:rPr>
              <a:t> </a:t>
            </a:r>
          </a:p>
        </p:txBody>
      </p:sp>
      <p:sp>
        <p:nvSpPr>
          <p:cNvPr id="293894" name="Rectangle 6"/>
          <p:cNvSpPr>
            <a:spLocks noChangeArrowheads="1"/>
          </p:cNvSpPr>
          <p:nvPr/>
        </p:nvSpPr>
        <p:spPr bwMode="auto">
          <a:xfrm>
            <a:off x="904875" y="1955800"/>
            <a:ext cx="156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算 法</a:t>
            </a:r>
            <a:endParaRPr lang="zh-CN" altLang="en-US" sz="2400" b="1">
              <a:solidFill>
                <a:srgbClr val="FF0000"/>
              </a:solidFill>
              <a:effectLst>
                <a:outerShdw blurRad="38100" dist="38100" dir="2700000" algn="tl">
                  <a:srgbClr val="C0C0C0"/>
                </a:outerShdw>
              </a:effectLst>
              <a:latin typeface="Times New Roman" panose="02020603050405020304" pitchFamily="18" charset="0"/>
            </a:endParaRPr>
          </a:p>
        </p:txBody>
      </p:sp>
      <p:sp>
        <p:nvSpPr>
          <p:cNvPr id="293895" name="Rectangle 7"/>
          <p:cNvSpPr>
            <a:spLocks noChangeArrowheads="1"/>
          </p:cNvSpPr>
          <p:nvPr/>
        </p:nvSpPr>
        <p:spPr bwMode="auto">
          <a:xfrm>
            <a:off x="3257550" y="720725"/>
            <a:ext cx="32893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10.4.4 </a:t>
            </a:r>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3004700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0DEE5262-0C0F-4DA8-9F2D-3DF06E6A596E}" type="slidenum">
              <a:rPr lang="zh-CN" altLang="en-US"/>
              <a:pPr/>
              <a:t>73</a:t>
            </a:fld>
            <a:endParaRPr lang="en-US" altLang="zh-CN"/>
          </a:p>
        </p:txBody>
      </p:sp>
      <p:sp>
        <p:nvSpPr>
          <p:cNvPr id="294915" name="Rectangle 3"/>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sp>
        <p:nvSpPr>
          <p:cNvPr id="294919" name="Text Box 7"/>
          <p:cNvSpPr txBox="1">
            <a:spLocks noChangeArrowheads="1"/>
          </p:cNvSpPr>
          <p:nvPr/>
        </p:nvSpPr>
        <p:spPr bwMode="auto">
          <a:xfrm>
            <a:off x="749300" y="2328863"/>
            <a:ext cx="7131050" cy="3013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400" b="1">
                <a:latin typeface="楷体_GB2312" pitchFamily="49" charset="-122"/>
                <a:ea typeface="楷体_GB2312" pitchFamily="49" charset="-122"/>
              </a:rPr>
              <a:t>    区域分离合并法无需预先指定种子点，它按某种一致性准则分离或者合并区域。可以先进行分离运算，然后再进行合并运算；也可以分离和合并运算同时进行，经过连续的分离和合并，最后得到图像的精确分割效果。</a:t>
            </a:r>
          </a:p>
          <a:p>
            <a:endParaRPr kumimoji="1" lang="en-US" altLang="zh-CN" sz="2400" b="1">
              <a:latin typeface="楷体_GB2312" pitchFamily="49" charset="-122"/>
              <a:ea typeface="楷体_GB2312" pitchFamily="49" charset="-122"/>
            </a:endParaRPr>
          </a:p>
          <a:p>
            <a:r>
              <a:rPr kumimoji="1" lang="zh-CN" altLang="en-US" sz="2400" b="1">
                <a:latin typeface="楷体_GB2312" pitchFamily="49" charset="-122"/>
                <a:ea typeface="楷体_GB2312" pitchFamily="49" charset="-122"/>
              </a:rPr>
              <a:t>    分离合并法对分割复杂的场景图像比较有效。</a:t>
            </a:r>
          </a:p>
          <a:p>
            <a:endParaRPr kumimoji="1" lang="zh-CN" altLang="en-US" sz="2400" b="1">
              <a:latin typeface="楷体_GB2312" pitchFamily="49" charset="-122"/>
              <a:ea typeface="楷体_GB2312" pitchFamily="49" charset="-122"/>
            </a:endParaRPr>
          </a:p>
        </p:txBody>
      </p:sp>
      <p:sp>
        <p:nvSpPr>
          <p:cNvPr id="294920" name="Rectangle 8"/>
          <p:cNvSpPr>
            <a:spLocks noChangeArrowheads="1"/>
          </p:cNvSpPr>
          <p:nvPr/>
        </p:nvSpPr>
        <p:spPr bwMode="auto">
          <a:xfrm>
            <a:off x="2947988" y="811213"/>
            <a:ext cx="4254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区域分离与合并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387645419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E6E1A96-C4BC-4527-99A5-95B44DF80540}" type="slidenum">
              <a:rPr lang="zh-CN" altLang="en-US"/>
              <a:pPr/>
              <a:t>74</a:t>
            </a:fld>
            <a:endParaRPr lang="en-US" altLang="zh-CN"/>
          </a:p>
        </p:txBody>
      </p:sp>
      <p:sp>
        <p:nvSpPr>
          <p:cNvPr id="402434" name="Rectangle 2"/>
          <p:cNvSpPr>
            <a:spLocks noChangeArrowheads="1"/>
          </p:cNvSpPr>
          <p:nvPr/>
        </p:nvSpPr>
        <p:spPr bwMode="auto">
          <a:xfrm>
            <a:off x="2947988" y="811213"/>
            <a:ext cx="4254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区域分离与合并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
        <p:nvSpPr>
          <p:cNvPr id="402435" name="Rectangle 3"/>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pic>
        <p:nvPicPr>
          <p:cNvPr id="402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741613"/>
            <a:ext cx="6089650"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2439" name="Rectangle 7"/>
          <p:cNvSpPr>
            <a:spLocks noChangeArrowheads="1"/>
          </p:cNvSpPr>
          <p:nvPr/>
        </p:nvSpPr>
        <p:spPr bwMode="auto">
          <a:xfrm>
            <a:off x="369888" y="1738313"/>
            <a:ext cx="761365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2400" b="1">
                <a:latin typeface="楷体_GB2312" pitchFamily="49" charset="-122"/>
                <a:ea typeface="楷体_GB2312" pitchFamily="49" charset="-122"/>
              </a:rPr>
              <a:t>   具体实现时，分离合并算法可以基于四叉树数据表示方式进行</a:t>
            </a:r>
            <a:r>
              <a:rPr kumimoji="1" lang="zh-CN" altLang="en-US" sz="2000" b="1">
                <a:latin typeface="楷体_GB2312" pitchFamily="49" charset="-122"/>
                <a:ea typeface="楷体_GB2312" pitchFamily="49" charset="-122"/>
              </a:rPr>
              <a:t>。</a:t>
            </a:r>
          </a:p>
        </p:txBody>
      </p:sp>
      <p:sp useBgFill="1">
        <p:nvSpPr>
          <p:cNvPr id="402442" name="Text Box 10"/>
          <p:cNvSpPr txBox="1">
            <a:spLocks noChangeArrowheads="1"/>
          </p:cNvSpPr>
          <p:nvPr/>
        </p:nvSpPr>
        <p:spPr bwMode="auto">
          <a:xfrm>
            <a:off x="1384300" y="5718175"/>
            <a:ext cx="6113463" cy="3730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latin typeface="Arial" panose="020B0604020202020204" pitchFamily="34" charset="0"/>
              </a:rPr>
              <a:t>图</a:t>
            </a:r>
            <a:r>
              <a:rPr lang="en-US" altLang="zh-CN" sz="1800">
                <a:latin typeface="Arial" panose="020B0604020202020204" pitchFamily="34" charset="0"/>
              </a:rPr>
              <a:t>10.37 </a:t>
            </a:r>
            <a:r>
              <a:rPr lang="zh-CN" altLang="en-US" sz="1800">
                <a:latin typeface="Arial" panose="020B0604020202020204" pitchFamily="34" charset="0"/>
              </a:rPr>
              <a:t>图像分离合并法数据结构</a:t>
            </a:r>
            <a:endParaRPr lang="zh-CN" altLang="th-TH" sz="1800">
              <a:latin typeface="Arial" panose="020B0604020202020204" pitchFamily="34" charset="0"/>
            </a:endParaRPr>
          </a:p>
        </p:txBody>
      </p:sp>
    </p:spTree>
    <p:extLst>
      <p:ext uri="{BB962C8B-B14F-4D97-AF65-F5344CB8AC3E}">
        <p14:creationId xmlns:p14="http://schemas.microsoft.com/office/powerpoint/2010/main" val="316176887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7A4C2B6B-05F1-41BD-917D-E48229C3AC6A}" type="slidenum">
              <a:rPr lang="zh-CN" altLang="en-US"/>
              <a:pPr/>
              <a:t>75</a:t>
            </a:fld>
            <a:endParaRPr lang="en-US" altLang="zh-CN"/>
          </a:p>
        </p:txBody>
      </p:sp>
      <p:sp>
        <p:nvSpPr>
          <p:cNvPr id="295939" name="Rectangle 3"/>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graphicFrame>
        <p:nvGraphicFramePr>
          <p:cNvPr id="295942" name="Object 6"/>
          <p:cNvGraphicFramePr>
            <a:graphicFrameLocks noChangeAspect="1"/>
          </p:cNvGraphicFramePr>
          <p:nvPr/>
        </p:nvGraphicFramePr>
        <p:xfrm>
          <a:off x="814388" y="2528888"/>
          <a:ext cx="7326312" cy="1841500"/>
        </p:xfrm>
        <a:graphic>
          <a:graphicData uri="http://schemas.openxmlformats.org/presentationml/2006/ole">
            <mc:AlternateContent xmlns:mc="http://schemas.openxmlformats.org/markup-compatibility/2006">
              <mc:Choice xmlns:v="urn:schemas-microsoft-com:vml" Requires="v">
                <p:oleObj spid="_x0000_s21522" r:id="rId4" imgW="5420482" imgH="1362265" progId="PBrush">
                  <p:embed/>
                </p:oleObj>
              </mc:Choice>
              <mc:Fallback>
                <p:oleObj r:id="rId4" imgW="5420482" imgH="136226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8" y="2528888"/>
                        <a:ext cx="7326312" cy="184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5944" name="Rectangle 8"/>
          <p:cNvSpPr>
            <a:spLocks noChangeArrowheads="1"/>
          </p:cNvSpPr>
          <p:nvPr/>
        </p:nvSpPr>
        <p:spPr bwMode="auto">
          <a:xfrm>
            <a:off x="3179763" y="5129213"/>
            <a:ext cx="409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2"/>
                </a:solidFill>
                <a:effectLst>
                  <a:outerShdw blurRad="38100" dist="38100" dir="2700000" algn="tl">
                    <a:srgbClr val="C0C0C0"/>
                  </a:outerShdw>
                </a:effectLst>
              </a:rPr>
              <a:t>图</a:t>
            </a:r>
            <a:r>
              <a:rPr lang="en-US" altLang="zh-CN" sz="2000" b="1">
                <a:solidFill>
                  <a:schemeClr val="tx2"/>
                </a:solidFill>
                <a:effectLst>
                  <a:outerShdw blurRad="38100" dist="38100" dir="2700000" algn="tl">
                    <a:srgbClr val="C0C0C0"/>
                  </a:outerShdw>
                </a:effectLst>
              </a:rPr>
              <a:t>10.38</a:t>
            </a:r>
            <a:r>
              <a:rPr lang="en-US" altLang="zh-CN" sz="2000" b="1">
                <a:solidFill>
                  <a:schemeClr val="tx2"/>
                </a:solidFill>
                <a:effectLst>
                  <a:outerShdw blurRad="38100" dist="38100" dir="2700000" algn="tl">
                    <a:srgbClr val="C0C0C0"/>
                  </a:outerShdw>
                </a:effectLst>
                <a:latin typeface="宋体" panose="02010600030101010101" pitchFamily="2" charset="-122"/>
              </a:rPr>
              <a:t> </a:t>
            </a:r>
            <a:r>
              <a:rPr lang="zh-CN" altLang="en-US" sz="2000" b="1">
                <a:solidFill>
                  <a:schemeClr val="tx2"/>
                </a:solidFill>
                <a:effectLst>
                  <a:outerShdw blurRad="38100" dist="38100" dir="2700000" algn="tl">
                    <a:srgbClr val="C0C0C0"/>
                  </a:outerShdw>
                </a:effectLst>
                <a:latin typeface="宋体" panose="02010600030101010101" pitchFamily="2" charset="-122"/>
              </a:rPr>
              <a:t>图像分割示例</a:t>
            </a:r>
          </a:p>
        </p:txBody>
      </p:sp>
      <p:sp>
        <p:nvSpPr>
          <p:cNvPr id="295945" name="Text Box 9"/>
          <p:cNvSpPr txBox="1">
            <a:spLocks noChangeArrowheads="1"/>
          </p:cNvSpPr>
          <p:nvPr/>
        </p:nvSpPr>
        <p:spPr bwMode="auto">
          <a:xfrm>
            <a:off x="741363" y="4387850"/>
            <a:ext cx="78581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b="1">
                <a:latin typeface="楷体_GB2312" pitchFamily="49" charset="-122"/>
                <a:ea typeface="楷体_GB2312" pitchFamily="49" charset="-122"/>
              </a:rPr>
              <a:t> (a)</a:t>
            </a:r>
            <a:r>
              <a:rPr kumimoji="1" lang="zh-CN" altLang="en-US" sz="2000" b="1">
                <a:latin typeface="楷体_GB2312" pitchFamily="49" charset="-122"/>
                <a:ea typeface="楷体_GB2312" pitchFamily="49" charset="-122"/>
              </a:rPr>
              <a:t>初始图像          </a:t>
            </a:r>
            <a:r>
              <a:rPr kumimoji="1" lang="en-US" altLang="zh-CN" sz="2000" b="1">
                <a:latin typeface="楷体_GB2312" pitchFamily="49" charset="-122"/>
                <a:ea typeface="楷体_GB2312" pitchFamily="49" charset="-122"/>
              </a:rPr>
              <a:t>(b) </a:t>
            </a:r>
            <a:r>
              <a:rPr kumimoji="1" lang="zh-CN" altLang="en-US" sz="2000" b="1">
                <a:latin typeface="楷体_GB2312" pitchFamily="49" charset="-122"/>
                <a:ea typeface="楷体_GB2312" pitchFamily="49" charset="-122"/>
              </a:rPr>
              <a:t>第一次分割        </a:t>
            </a:r>
            <a:r>
              <a:rPr kumimoji="1" lang="en-US" altLang="zh-CN" sz="2000" b="1">
                <a:latin typeface="楷体_GB2312" pitchFamily="49" charset="-122"/>
                <a:ea typeface="楷体_GB2312" pitchFamily="49" charset="-122"/>
              </a:rPr>
              <a:t>(c)</a:t>
            </a:r>
            <a:r>
              <a:rPr kumimoji="1" lang="zh-CN" altLang="en-US" sz="2000" b="1">
                <a:latin typeface="楷体_GB2312" pitchFamily="49" charset="-122"/>
                <a:ea typeface="楷体_GB2312" pitchFamily="49" charset="-122"/>
              </a:rPr>
              <a:t>第二次分割</a:t>
            </a:r>
          </a:p>
        </p:txBody>
      </p:sp>
      <p:sp>
        <p:nvSpPr>
          <p:cNvPr id="295946" name="Rectangle 10"/>
          <p:cNvSpPr>
            <a:spLocks noChangeArrowheads="1"/>
          </p:cNvSpPr>
          <p:nvPr/>
        </p:nvSpPr>
        <p:spPr bwMode="auto">
          <a:xfrm>
            <a:off x="2947988" y="811213"/>
            <a:ext cx="4254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区域分离与合并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219369248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17404B70-8390-466F-9188-55B2556FC7CC}" type="slidenum">
              <a:rPr lang="zh-CN" altLang="en-US"/>
              <a:pPr/>
              <a:t>76</a:t>
            </a:fld>
            <a:endParaRPr lang="en-US" altLang="zh-CN"/>
          </a:p>
        </p:txBody>
      </p:sp>
      <p:sp>
        <p:nvSpPr>
          <p:cNvPr id="296963" name="Rectangle 3"/>
          <p:cNvSpPr>
            <a:spLocks noChangeArrowheads="1"/>
          </p:cNvSpPr>
          <p:nvPr/>
        </p:nvSpPr>
        <p:spPr bwMode="auto">
          <a:xfrm>
            <a:off x="0" y="232410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200">
                <a:latin typeface="宋体" panose="02010600030101010101" pitchFamily="2" charset="-122"/>
                <a:cs typeface="Times New Roman" panose="02020603050405020304" pitchFamily="18" charset="0"/>
              </a:rPr>
              <a:t>               </a:t>
            </a:r>
            <a:endParaRPr lang="zh-CN" altLang="en-US" sz="2400">
              <a:latin typeface="Times New Roman" panose="02020603050405020304" pitchFamily="18" charset="0"/>
            </a:endParaRPr>
          </a:p>
        </p:txBody>
      </p:sp>
      <p:sp>
        <p:nvSpPr>
          <p:cNvPr id="296964" name="Rectangle 4"/>
          <p:cNvSpPr>
            <a:spLocks noChangeArrowheads="1"/>
          </p:cNvSpPr>
          <p:nvPr/>
        </p:nvSpPr>
        <p:spPr bwMode="auto">
          <a:xfrm>
            <a:off x="609600" y="1733550"/>
            <a:ext cx="156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算法</a:t>
            </a:r>
            <a:endParaRPr lang="zh-CN" altLang="en-US" sz="2400" b="1">
              <a:solidFill>
                <a:srgbClr val="FF0000"/>
              </a:solidFill>
              <a:effectLst>
                <a:outerShdw blurRad="38100" dist="38100" dir="2700000" algn="tl">
                  <a:srgbClr val="C0C0C0"/>
                </a:outerShdw>
              </a:effectLst>
              <a:latin typeface="Times New Roman" panose="02020603050405020304" pitchFamily="18" charset="0"/>
            </a:endParaRPr>
          </a:p>
        </p:txBody>
      </p:sp>
      <p:sp>
        <p:nvSpPr>
          <p:cNvPr id="296967" name="Rectangle 7"/>
          <p:cNvSpPr>
            <a:spLocks noChangeArrowheads="1"/>
          </p:cNvSpPr>
          <p:nvPr/>
        </p:nvSpPr>
        <p:spPr bwMode="auto">
          <a:xfrm>
            <a:off x="1044575" y="2522538"/>
            <a:ext cx="74453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05000"/>
              </a:lnSpc>
              <a:spcBef>
                <a:spcPct val="65000"/>
              </a:spcBef>
            </a:pPr>
            <a:r>
              <a:rPr kumimoji="1" lang="en-US" altLang="zh-CN" sz="22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a:t>
            </a:r>
            <a:r>
              <a:rPr lang="zh-CN" altLang="en-US" sz="2200">
                <a:effectLst>
                  <a:outerShdw blurRad="38100" dist="38100" dir="2700000" algn="tl">
                    <a:srgbClr val="C0C0C0"/>
                  </a:outerShdw>
                </a:effectLst>
                <a:latin typeface="Times New Roman" panose="02020603050405020304" pitchFamily="18" charset="0"/>
                <a:cs typeface="Times New Roman" panose="02020603050405020304" pitchFamily="18" charset="0"/>
              </a:rPr>
              <a:t>设整幅图像为初始区域。</a:t>
            </a:r>
          </a:p>
          <a:p>
            <a:pPr algn="just" eaLnBrk="0" hangingPunct="0">
              <a:lnSpc>
                <a:spcPct val="105000"/>
              </a:lnSpc>
              <a:spcBef>
                <a:spcPct val="65000"/>
              </a:spcBef>
            </a:pPr>
            <a:r>
              <a:rPr kumimoji="1" lang="en-US" altLang="zh-CN" sz="22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a:t>
            </a:r>
            <a:r>
              <a:rPr lang="zh-CN" altLang="en-US" sz="2200">
                <a:effectLst>
                  <a:outerShdw blurRad="38100" dist="38100" dir="2700000" algn="tl">
                    <a:srgbClr val="C0C0C0"/>
                  </a:outerShdw>
                </a:effectLst>
                <a:latin typeface="Times New Roman" panose="02020603050405020304" pitchFamily="18" charset="0"/>
                <a:cs typeface="Times New Roman" panose="02020603050405020304" pitchFamily="18" charset="0"/>
              </a:rPr>
              <a:t>对每一区域</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2200">
                <a:effectLst>
                  <a:outerShdw blurRad="38100" dist="38100" dir="2700000" algn="tl">
                    <a:srgbClr val="C0C0C0"/>
                  </a:outerShdw>
                </a:effectLst>
                <a:latin typeface="Times New Roman" panose="02020603050405020304" pitchFamily="18" charset="0"/>
                <a:cs typeface="Times New Roman" panose="02020603050405020304" pitchFamily="18" charset="0"/>
              </a:rPr>
              <a:t>如果</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P</a:t>
            </a:r>
            <a:r>
              <a:rPr lang="en-US" altLang="zh-CN" sz="220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a:effectLst>
                  <a:outerShdw blurRad="38100" dist="38100" dir="2700000" algn="tl">
                    <a:srgbClr val="C0C0C0"/>
                  </a:outerShdw>
                </a:effectLst>
                <a:latin typeface="Times New Roman" panose="02020603050405020304" pitchFamily="18" charset="0"/>
                <a:cs typeface="Times New Roman" panose="02020603050405020304" pitchFamily="18" charset="0"/>
              </a:rPr>
              <a:t>)=FLASE，</a:t>
            </a:r>
            <a:r>
              <a:rPr lang="zh-CN" altLang="en-US" sz="2200">
                <a:effectLst>
                  <a:outerShdw blurRad="38100" dist="38100" dir="2700000" algn="tl">
                    <a:srgbClr val="C0C0C0"/>
                  </a:outerShdw>
                </a:effectLst>
                <a:latin typeface="Times New Roman" panose="02020603050405020304" pitchFamily="18" charset="0"/>
                <a:cs typeface="Times New Roman" panose="02020603050405020304" pitchFamily="18" charset="0"/>
              </a:rPr>
              <a:t>则把该区域分裂成四个子区域。</a:t>
            </a:r>
          </a:p>
          <a:p>
            <a:pPr eaLnBrk="0" hangingPunct="0">
              <a:lnSpc>
                <a:spcPct val="105000"/>
              </a:lnSpc>
              <a:spcBef>
                <a:spcPct val="65000"/>
              </a:spcBef>
            </a:pPr>
            <a:r>
              <a:rPr kumimoji="1" lang="en-US" altLang="zh-CN" sz="22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a:t>
            </a:r>
            <a:r>
              <a:rPr lang="zh-CN" altLang="en-US" sz="2200">
                <a:effectLst>
                  <a:outerShdw blurRad="38100" dist="38100" dir="2700000" algn="tl">
                    <a:srgbClr val="C0C0C0"/>
                  </a:outerShdw>
                </a:effectLst>
                <a:latin typeface="宋体" panose="02010600030101010101" pitchFamily="2" charset="-122"/>
              </a:rPr>
              <a:t>重复上一步，直到没有区域可以分裂</a:t>
            </a:r>
            <a:r>
              <a:rPr lang="zh-CN" altLang="en-US" sz="2200">
                <a:effectLst>
                  <a:outerShdw blurRad="38100" dist="38100" dir="2700000" algn="tl">
                    <a:srgbClr val="C0C0C0"/>
                  </a:outerShdw>
                </a:effectLst>
                <a:latin typeface="Times New Roman" panose="02020603050405020304" pitchFamily="18" charset="0"/>
              </a:rPr>
              <a:t>。</a:t>
            </a:r>
          </a:p>
          <a:p>
            <a:pPr eaLnBrk="0" hangingPunct="0">
              <a:lnSpc>
                <a:spcPct val="105000"/>
              </a:lnSpc>
              <a:spcBef>
                <a:spcPct val="65000"/>
              </a:spcBef>
            </a:pPr>
            <a:r>
              <a:rPr kumimoji="1" lang="en-US" altLang="zh-CN" sz="22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a:t>
            </a:r>
            <a:r>
              <a:rPr lang="zh-CN" altLang="en-US" sz="2200">
                <a:effectLst>
                  <a:outerShdw blurRad="38100" dist="38100" dir="2700000" algn="tl">
                    <a:srgbClr val="C0C0C0"/>
                  </a:outerShdw>
                </a:effectLst>
                <a:latin typeface="宋体" panose="02010600030101010101" pitchFamily="2" charset="-122"/>
              </a:rPr>
              <a:t>对图像中任意两个相邻的</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baseline="-25000">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200">
                <a:effectLst>
                  <a:outerShdw blurRad="38100" dist="38100" dir="2700000" algn="tl">
                    <a:srgbClr val="C0C0C0"/>
                  </a:outerShdw>
                </a:effectLst>
                <a:latin typeface="宋体" panose="02010600030101010101" pitchFamily="2" charset="-122"/>
              </a:rPr>
              <a:t>和</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baseline="-25000">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zh-CN" altLang="en-US" sz="2200">
                <a:effectLst>
                  <a:outerShdw blurRad="38100" dist="38100" dir="2700000" algn="tl">
                    <a:srgbClr val="C0C0C0"/>
                  </a:outerShdw>
                </a:effectLst>
                <a:latin typeface="宋体" panose="02010600030101010101" pitchFamily="2" charset="-122"/>
              </a:rPr>
              <a:t>，如果</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P</a:t>
            </a:r>
            <a:r>
              <a:rPr lang="en-US" altLang="zh-CN" sz="220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baseline="-25000">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200">
                <a:effectLst>
                  <a:outerShdw blurRad="38100" dist="38100" dir="2700000" algn="tl">
                    <a:srgbClr val="C0C0C0"/>
                  </a:outerShdw>
                </a:effectLst>
                <a:latin typeface="宋体" panose="02010600030101010101" pitchFamily="2" charset="-122"/>
                <a:cs typeface="Times New Roman" panose="02020603050405020304" pitchFamily="18" charset="0"/>
              </a:rPr>
              <a:t>U</a:t>
            </a:r>
            <a:r>
              <a:rPr lang="en-US" altLang="zh-CN" sz="2200" i="1">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en-US" altLang="zh-CN" sz="2200" baseline="-25000">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20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200">
                <a:effectLst>
                  <a:outerShdw blurRad="38100" dist="38100" dir="2700000" algn="tl">
                    <a:srgbClr val="C0C0C0"/>
                  </a:outerShdw>
                </a:effectLst>
                <a:latin typeface="宋体" panose="02010600030101010101" pitchFamily="2" charset="-122"/>
              </a:rPr>
              <a:t>TRUE，</a:t>
            </a:r>
            <a:r>
              <a:rPr lang="zh-CN" altLang="en-US" sz="2200">
                <a:effectLst>
                  <a:outerShdw blurRad="38100" dist="38100" dir="2700000" algn="tl">
                    <a:srgbClr val="C0C0C0"/>
                  </a:outerShdw>
                </a:effectLst>
                <a:latin typeface="宋体" panose="02010600030101010101" pitchFamily="2" charset="-122"/>
              </a:rPr>
              <a:t>则把这两个区域合并成一个区域。</a:t>
            </a:r>
            <a:r>
              <a:rPr lang="zh-CN" altLang="en-US" sz="2200">
                <a:effectLst>
                  <a:outerShdw blurRad="38100" dist="38100" dir="2700000" algn="tl">
                    <a:srgbClr val="C0C0C0"/>
                  </a:outerShdw>
                </a:effectLst>
                <a:latin typeface="Times New Roman" panose="02020603050405020304" pitchFamily="18" charset="0"/>
              </a:rPr>
              <a:t> </a:t>
            </a:r>
          </a:p>
          <a:p>
            <a:pPr eaLnBrk="0" hangingPunct="0">
              <a:lnSpc>
                <a:spcPct val="105000"/>
              </a:lnSpc>
              <a:spcBef>
                <a:spcPct val="65000"/>
              </a:spcBef>
            </a:pPr>
            <a:r>
              <a:rPr kumimoji="1" lang="en-US" altLang="zh-CN" sz="22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sym typeface="Wingdings" panose="05000000000000000000" pitchFamily="2" charset="2"/>
              </a:rPr>
              <a:t> </a:t>
            </a:r>
            <a:r>
              <a:rPr lang="zh-CN" altLang="en-US" sz="2200">
                <a:effectLst>
                  <a:outerShdw blurRad="38100" dist="38100" dir="2700000" algn="tl">
                    <a:srgbClr val="C0C0C0"/>
                  </a:outerShdw>
                </a:effectLst>
                <a:latin typeface="宋体" panose="02010600030101010101" pitchFamily="2" charset="-122"/>
              </a:rPr>
              <a:t>重复上一步，直到没有相邻区域可以合并，算法结束</a:t>
            </a:r>
            <a:r>
              <a:rPr lang="zh-CN" altLang="en-US" sz="2200">
                <a:effectLst>
                  <a:outerShdw blurRad="38100" dist="38100" dir="2700000" algn="tl">
                    <a:srgbClr val="C0C0C0"/>
                  </a:outerShdw>
                </a:effectLst>
                <a:latin typeface="Times New Roman" panose="02020603050405020304" pitchFamily="18" charset="0"/>
              </a:rPr>
              <a:t>。</a:t>
            </a:r>
          </a:p>
        </p:txBody>
      </p:sp>
      <p:sp>
        <p:nvSpPr>
          <p:cNvPr id="296968" name="Rectangle 8"/>
          <p:cNvSpPr>
            <a:spLocks noChangeArrowheads="1"/>
          </p:cNvSpPr>
          <p:nvPr/>
        </p:nvSpPr>
        <p:spPr bwMode="auto">
          <a:xfrm>
            <a:off x="2947988" y="811213"/>
            <a:ext cx="4254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区域分离与合并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spTree>
    <p:extLst>
      <p:ext uri="{BB962C8B-B14F-4D97-AF65-F5344CB8AC3E}">
        <p14:creationId xmlns:p14="http://schemas.microsoft.com/office/powerpoint/2010/main" val="171762483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2"/>
          </p:nvPr>
        </p:nvSpPr>
        <p:spPr/>
        <p:txBody>
          <a:bodyPr/>
          <a:lstStyle/>
          <a:p>
            <a:fld id="{7D2EDA32-1BEA-4787-9327-51E216FDC47F}" type="slidenum">
              <a:rPr lang="zh-CN" altLang="en-US"/>
              <a:pPr/>
              <a:t>77</a:t>
            </a:fld>
            <a:endParaRPr lang="en-US" altLang="zh-CN"/>
          </a:p>
        </p:txBody>
      </p:sp>
      <p:sp>
        <p:nvSpPr>
          <p:cNvPr id="444420" name="Text Box 4"/>
          <p:cNvSpPr txBox="1">
            <a:spLocks noChangeArrowheads="1"/>
          </p:cNvSpPr>
          <p:nvPr/>
        </p:nvSpPr>
        <p:spPr bwMode="auto">
          <a:xfrm>
            <a:off x="615950" y="4797425"/>
            <a:ext cx="8528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Arial" panose="020B0604020202020204" pitchFamily="34" charset="0"/>
                <a:cs typeface="Angsana New" pitchFamily="18" charset="-34"/>
              </a:rPr>
              <a:t>图 </a:t>
            </a:r>
            <a:r>
              <a:rPr lang="en-US" altLang="zh-CN" sz="2000">
                <a:latin typeface="Arial" panose="020B0604020202020204" pitchFamily="34" charset="0"/>
                <a:cs typeface="Angsana New" pitchFamily="18" charset="-34"/>
              </a:rPr>
              <a:t>10.39 (a) </a:t>
            </a:r>
            <a:r>
              <a:rPr lang="zh-CN" altLang="en-US" sz="2000">
                <a:latin typeface="Arial" panose="020B0604020202020204" pitchFamily="34" charset="0"/>
                <a:cs typeface="Angsana New" pitchFamily="18" charset="-34"/>
              </a:rPr>
              <a:t>原图；</a:t>
            </a:r>
            <a:r>
              <a:rPr lang="en-US" altLang="zh-CN" sz="2000">
                <a:latin typeface="Arial" panose="020B0604020202020204" pitchFamily="34" charset="0"/>
                <a:cs typeface="Angsana New" pitchFamily="18" charset="-34"/>
              </a:rPr>
              <a:t>(b)</a:t>
            </a:r>
            <a:r>
              <a:rPr lang="zh-CN" altLang="en-US" sz="2000">
                <a:latin typeface="Arial" panose="020B0604020202020204" pitchFamily="34" charset="0"/>
                <a:cs typeface="Angsana New" pitchFamily="18" charset="-34"/>
              </a:rPr>
              <a:t>进行拆分与聚合后的结果；</a:t>
            </a:r>
            <a:r>
              <a:rPr lang="en-US" altLang="zh-CN" sz="2000">
                <a:latin typeface="Arial" panose="020B0604020202020204" pitchFamily="34" charset="0"/>
                <a:cs typeface="Angsana New" pitchFamily="18" charset="-34"/>
              </a:rPr>
              <a:t>(c) </a:t>
            </a:r>
            <a:r>
              <a:rPr lang="zh-CN" altLang="en-US" sz="2000">
                <a:latin typeface="Arial" panose="020B0604020202020204" pitchFamily="34" charset="0"/>
                <a:cs typeface="Angsana New" pitchFamily="18" charset="-34"/>
              </a:rPr>
              <a:t>对</a:t>
            </a:r>
            <a:r>
              <a:rPr lang="en-US" altLang="zh-CN" sz="2000">
                <a:latin typeface="Arial" panose="020B0604020202020204" pitchFamily="34" charset="0"/>
                <a:cs typeface="Angsana New" pitchFamily="18" charset="-34"/>
              </a:rPr>
              <a:t>(a)</a:t>
            </a:r>
            <a:r>
              <a:rPr lang="zh-CN" altLang="en-US" sz="2000">
                <a:latin typeface="Arial" panose="020B0604020202020204" pitchFamily="34" charset="0"/>
                <a:cs typeface="Angsana New" pitchFamily="18" charset="-34"/>
              </a:rPr>
              <a:t>进行门限处理后的结果； </a:t>
            </a:r>
            <a:endParaRPr lang="zh-CN" altLang="th-TH" sz="2000">
              <a:latin typeface="Arial" panose="020B0604020202020204" pitchFamily="34" charset="0"/>
              <a:cs typeface="Angsana New" pitchFamily="18" charset="-34"/>
            </a:endParaRPr>
          </a:p>
        </p:txBody>
      </p:sp>
      <p:sp>
        <p:nvSpPr>
          <p:cNvPr id="444423" name="Rectangle 7"/>
          <p:cNvSpPr>
            <a:spLocks noChangeArrowheads="1"/>
          </p:cNvSpPr>
          <p:nvPr/>
        </p:nvSpPr>
        <p:spPr bwMode="auto">
          <a:xfrm>
            <a:off x="2947988" y="811213"/>
            <a:ext cx="4254500" cy="755650"/>
          </a:xfrm>
          <a:prstGeom prst="rect">
            <a:avLst/>
          </a:prstGeom>
          <a:solidFill>
            <a:srgbClr val="0000CC"/>
          </a:solidFill>
          <a:ln>
            <a:noFill/>
          </a:ln>
          <a:effectLst/>
          <a:scene3d>
            <a:camera prst="legacyObliqueTopLeft"/>
            <a:lightRig rig="legacyFlat3" dir="r"/>
          </a:scene3d>
          <a:sp3d extrusionH="430200" prstMaterial="legacyMatte">
            <a:bevelT w="13500" h="13500" prst="angle"/>
            <a:bevelB w="13500" h="13500" prst="angle"/>
            <a:extrusionClr>
              <a:srgbClr val="FFFF00"/>
            </a:extrusionClr>
            <a:contourClr>
              <a:srgbClr val="0000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b="1">
                <a:solidFill>
                  <a:schemeClr val="bg1"/>
                </a:solidFill>
                <a:effectLst>
                  <a:outerShdw blurRad="38100" dist="38100" dir="2700000" algn="tl">
                    <a:srgbClr val="000000"/>
                  </a:outerShdw>
                </a:effectLst>
                <a:ea typeface="华文行楷" panose="02010800040101010101" pitchFamily="2" charset="-122"/>
                <a:sym typeface="Wingdings" panose="05000000000000000000" pitchFamily="2" charset="2"/>
              </a:rPr>
              <a:t>区域分离与合并</a:t>
            </a:r>
            <a:endParaRPr kumimoji="1" lang="zh-CN" altLang="en-US" sz="4000" b="1">
              <a:solidFill>
                <a:schemeClr val="bg1"/>
              </a:solidFill>
              <a:effectLst>
                <a:outerShdw blurRad="38100" dist="38100" dir="2700000" algn="tl">
                  <a:srgbClr val="000000"/>
                </a:outerShdw>
              </a:effectLst>
              <a:ea typeface="华文行楷" panose="02010800040101010101" pitchFamily="2" charset="-122"/>
            </a:endParaRPr>
          </a:p>
        </p:txBody>
      </p:sp>
      <p:grpSp>
        <p:nvGrpSpPr>
          <p:cNvPr id="444428" name="Group 12"/>
          <p:cNvGrpSpPr>
            <a:grpSpLocks/>
          </p:cNvGrpSpPr>
          <p:nvPr/>
        </p:nvGrpSpPr>
        <p:grpSpPr bwMode="auto">
          <a:xfrm>
            <a:off x="0" y="2298700"/>
            <a:ext cx="8631238" cy="2182813"/>
            <a:chOff x="166" y="1200"/>
            <a:chExt cx="5437" cy="1375"/>
          </a:xfrm>
        </p:grpSpPr>
        <p:pic>
          <p:nvPicPr>
            <p:cNvPr id="444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 y="1200"/>
              <a:ext cx="5437" cy="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4425" name="Text Box 9"/>
            <p:cNvSpPr txBox="1">
              <a:spLocks noChangeArrowheads="1"/>
            </p:cNvSpPr>
            <p:nvPr/>
          </p:nvSpPr>
          <p:spPr bwMode="auto">
            <a:xfrm>
              <a:off x="1278" y="1239"/>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(a)</a:t>
              </a:r>
            </a:p>
          </p:txBody>
        </p:sp>
        <p:sp>
          <p:nvSpPr>
            <p:cNvPr id="444426" name="Text Box 10"/>
            <p:cNvSpPr txBox="1">
              <a:spLocks noChangeArrowheads="1"/>
            </p:cNvSpPr>
            <p:nvPr/>
          </p:nvSpPr>
          <p:spPr bwMode="auto">
            <a:xfrm>
              <a:off x="2734" y="1231"/>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(b)</a:t>
              </a:r>
            </a:p>
          </p:txBody>
        </p:sp>
        <p:sp>
          <p:nvSpPr>
            <p:cNvPr id="444427" name="Text Box 11"/>
            <p:cNvSpPr txBox="1">
              <a:spLocks noChangeArrowheads="1"/>
            </p:cNvSpPr>
            <p:nvPr/>
          </p:nvSpPr>
          <p:spPr bwMode="auto">
            <a:xfrm>
              <a:off x="4174" y="1231"/>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nchor="b">
              <a:spAutoFit/>
              <a:flatTx/>
            </a:bodyPr>
            <a:lstStyle/>
            <a:p>
              <a:r>
                <a:rPr lang="en-US" altLang="zh-CN">
                  <a:solidFill>
                    <a:srgbClr val="000000"/>
                  </a:solidFill>
                </a:rPr>
                <a:t>(c)</a:t>
              </a:r>
            </a:p>
          </p:txBody>
        </p:sp>
      </p:grpSp>
      <p:sp useBgFill="1">
        <p:nvSpPr>
          <p:cNvPr id="444429" name="Text Box 13"/>
          <p:cNvSpPr txBox="1">
            <a:spLocks noChangeArrowheads="1"/>
          </p:cNvSpPr>
          <p:nvPr/>
        </p:nvSpPr>
        <p:spPr bwMode="auto">
          <a:xfrm>
            <a:off x="0" y="2155825"/>
            <a:ext cx="1668463" cy="23923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th-TH" sz="2000">
              <a:latin typeface="Comic Sans MS" panose="030F0702030302020204" pitchFamily="66" charset="0"/>
              <a:cs typeface="Angsana New" pitchFamily="18" charset="-34"/>
            </a:endParaRPr>
          </a:p>
        </p:txBody>
      </p:sp>
      <p:sp>
        <p:nvSpPr>
          <p:cNvPr id="444430" name="Text Box 14"/>
          <p:cNvSpPr txBox="1">
            <a:spLocks noChangeArrowheads="1"/>
          </p:cNvSpPr>
          <p:nvPr/>
        </p:nvSpPr>
        <p:spPr bwMode="auto">
          <a:xfrm>
            <a:off x="466725" y="172243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sz="2400" b="1"/>
              <a:t>区域分离与合并的例子</a:t>
            </a:r>
          </a:p>
        </p:txBody>
      </p:sp>
    </p:spTree>
    <p:extLst>
      <p:ext uri="{BB962C8B-B14F-4D97-AF65-F5344CB8AC3E}">
        <p14:creationId xmlns:p14="http://schemas.microsoft.com/office/powerpoint/2010/main" val="271181118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AA514BA-0571-4DE1-9998-24500FEBC49C}" type="slidenum">
              <a:rPr lang="zh-CN" altLang="en-US"/>
              <a:pPr/>
              <a:t>78</a:t>
            </a:fld>
            <a:endParaRPr lang="en-US" altLang="zh-CN"/>
          </a:p>
        </p:txBody>
      </p:sp>
      <p:sp>
        <p:nvSpPr>
          <p:cNvPr id="512002" name="Rectangle 2"/>
          <p:cNvSpPr>
            <a:spLocks noGrp="1" noRot="1" noChangeArrowheads="1"/>
          </p:cNvSpPr>
          <p:nvPr>
            <p:ph type="title"/>
          </p:nvPr>
        </p:nvSpPr>
        <p:spPr>
          <a:xfrm>
            <a:off x="746125" y="1079500"/>
            <a:ext cx="7740650" cy="711200"/>
          </a:xfrm>
        </p:spPr>
        <p:txBody>
          <a:bodyPr/>
          <a:lstStyle/>
          <a:p>
            <a:r>
              <a:rPr lang="zh-CN" altLang="en-US" sz="4000"/>
              <a:t>小结</a:t>
            </a:r>
          </a:p>
        </p:txBody>
      </p:sp>
      <p:sp>
        <p:nvSpPr>
          <p:cNvPr id="512003" name="Rectangle 3"/>
          <p:cNvSpPr>
            <a:spLocks noGrp="1" noRot="1" noChangeArrowheads="1"/>
          </p:cNvSpPr>
          <p:nvPr>
            <p:ph type="body" idx="1"/>
          </p:nvPr>
        </p:nvSpPr>
        <p:spPr>
          <a:xfrm>
            <a:off x="263525" y="2070100"/>
            <a:ext cx="8540750" cy="3648075"/>
          </a:xfrm>
        </p:spPr>
        <p:txBody>
          <a:bodyPr/>
          <a:lstStyle/>
          <a:p>
            <a:pPr>
              <a:lnSpc>
                <a:spcPct val="90000"/>
              </a:lnSpc>
              <a:buFont typeface="Wingdings" panose="05000000000000000000" pitchFamily="2" charset="2"/>
              <a:buNone/>
            </a:pPr>
            <a:r>
              <a:rPr lang="zh-CN" altLang="en-US" dirty="0"/>
              <a:t>          </a:t>
            </a:r>
            <a:r>
              <a:rPr lang="zh-CN" altLang="en-US" sz="2800" dirty="0"/>
              <a:t>图像分割在大多数自动图像模式识别和场景分析问题中是一个基本的预备性步骤。正如在前面各节中各种例子涉及的范围所说明的，选择一种分割技术而不选择另一种，主要是由所面对问题的特点决定的。本章所讨论的各种方法尽管并非十分详尽，但确实是在实际应用中广泛使用的具有代表性的技术。应用也比较广泛，譬如现在指纹提取技术。</a:t>
            </a:r>
          </a:p>
          <a:p>
            <a:pPr>
              <a:lnSpc>
                <a:spcPct val="90000"/>
              </a:lnSpc>
              <a:buFont typeface="Wingdings" panose="05000000000000000000" pitchFamily="2" charset="2"/>
              <a:buNone/>
            </a:pPr>
            <a:r>
              <a:rPr lang="zh-CN" altLang="en-US" sz="2800" dirty="0"/>
              <a:t>   下面用</a:t>
            </a:r>
            <a:r>
              <a:rPr lang="en-US" altLang="zh-CN" sz="2800" dirty="0"/>
              <a:t>MATLAB</a:t>
            </a:r>
            <a:r>
              <a:rPr lang="zh-CN" altLang="en-US" sz="2800" dirty="0"/>
              <a:t>演示一个相关的例子。</a:t>
            </a:r>
          </a:p>
        </p:txBody>
      </p:sp>
    </p:spTree>
    <p:extLst>
      <p:ext uri="{BB962C8B-B14F-4D97-AF65-F5344CB8AC3E}">
        <p14:creationId xmlns:p14="http://schemas.microsoft.com/office/powerpoint/2010/main" val="2184763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D3FF322-D1A9-4F26-B7A4-9F75B6515799}" type="slidenum">
              <a:rPr lang="zh-CN" altLang="en-US"/>
              <a:pPr/>
              <a:t>79</a:t>
            </a:fld>
            <a:endParaRPr lang="en-US" altLang="zh-CN"/>
          </a:p>
        </p:txBody>
      </p:sp>
      <p:sp>
        <p:nvSpPr>
          <p:cNvPr id="513028" name="Text Box 4"/>
          <p:cNvSpPr txBox="1">
            <a:spLocks noChangeArrowheads="1"/>
          </p:cNvSpPr>
          <p:nvPr/>
        </p:nvSpPr>
        <p:spPr bwMode="auto">
          <a:xfrm>
            <a:off x="0" y="2411413"/>
            <a:ext cx="92519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en-US" altLang="zh-CN" sz="3600"/>
              <a:t>1</a:t>
            </a:r>
            <a:r>
              <a:rPr lang="zh-CN" altLang="en-US" sz="3600"/>
              <a:t>、冈萨雷斯 数字图像处理（中文第二版）</a:t>
            </a:r>
          </a:p>
          <a:p>
            <a:r>
              <a:rPr lang="en-US" altLang="zh-CN" sz="3600"/>
              <a:t>2</a:t>
            </a:r>
            <a:r>
              <a:rPr lang="zh-CN" altLang="en-US" sz="3600"/>
              <a:t>、杨帆 数字图像处理与分析（</a:t>
            </a:r>
            <a:r>
              <a:rPr lang="en-US" altLang="zh-CN" sz="3600"/>
              <a:t>MATLAB</a:t>
            </a:r>
            <a:r>
              <a:rPr lang="zh-CN" altLang="en-US" sz="3600"/>
              <a:t>版）</a:t>
            </a:r>
          </a:p>
          <a:p>
            <a:r>
              <a:rPr lang="en-US" altLang="zh-CN" sz="3600"/>
              <a:t>3</a:t>
            </a:r>
            <a:r>
              <a:rPr lang="zh-CN" altLang="en-US" sz="3600"/>
              <a:t>、</a:t>
            </a:r>
            <a:r>
              <a:rPr lang="en-US" altLang="zh-CN" sz="3600"/>
              <a:t>Tinku Acharya  </a:t>
            </a:r>
            <a:r>
              <a:rPr lang="zh-CN" altLang="en-US" sz="3600"/>
              <a:t>数字图像处理原理与应用 </a:t>
            </a:r>
          </a:p>
        </p:txBody>
      </p:sp>
      <p:sp>
        <p:nvSpPr>
          <p:cNvPr id="513029" name="Text Box 5"/>
          <p:cNvSpPr txBox="1">
            <a:spLocks noChangeArrowheads="1"/>
          </p:cNvSpPr>
          <p:nvPr/>
        </p:nvSpPr>
        <p:spPr bwMode="auto">
          <a:xfrm>
            <a:off x="3565525" y="1187450"/>
            <a:ext cx="1809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b">
            <a:spAutoFit/>
            <a:flatTx/>
          </a:bodyPr>
          <a:lstStyle/>
          <a:p>
            <a:r>
              <a:rPr lang="zh-CN" altLang="en-US" sz="3200">
                <a:ea typeface="华文行楷" panose="02010800040101010101" pitchFamily="2" charset="-122"/>
              </a:rPr>
              <a:t>参考教材</a:t>
            </a:r>
          </a:p>
        </p:txBody>
      </p:sp>
    </p:spTree>
    <p:extLst>
      <p:ext uri="{BB962C8B-B14F-4D97-AF65-F5344CB8AC3E}">
        <p14:creationId xmlns:p14="http://schemas.microsoft.com/office/powerpoint/2010/main" val="163450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例：特定方向上的线检测</a:t>
            </a:r>
          </a:p>
        </p:txBody>
      </p:sp>
      <p:sp>
        <p:nvSpPr>
          <p:cNvPr id="3" name="内容占位符 2"/>
          <p:cNvSpPr>
            <a:spLocks noGrp="1"/>
          </p:cNvSpPr>
          <p:nvPr>
            <p:ph idx="1"/>
          </p:nvPr>
        </p:nvSpPr>
        <p:spPr>
          <a:xfrm>
            <a:off x="0" y="1685859"/>
            <a:ext cx="4330347" cy="4511741"/>
          </a:xfrm>
        </p:spPr>
        <p:txBody>
          <a:bodyPr/>
          <a:lstStyle/>
          <a:p>
            <a:r>
              <a:rPr lang="zh-CN" altLang="en-US" dirty="0"/>
              <a:t>图（</a:t>
            </a:r>
            <a:r>
              <a:rPr lang="en-US" altLang="zh-CN" dirty="0"/>
              <a:t>a</a:t>
            </a:r>
            <a:r>
              <a:rPr lang="zh-CN" altLang="en-US" dirty="0"/>
              <a:t>）：一幅电路接线模板的数字化（二值的）图像。假设我们要找到一个像素宽度的并且方向为</a:t>
            </a:r>
            <a:r>
              <a:rPr lang="en-US" altLang="zh-CN" dirty="0"/>
              <a:t>-45</a:t>
            </a:r>
            <a:r>
              <a:rPr lang="zh-CN" altLang="en-US" dirty="0"/>
              <a:t>度的线条。基于这个假设，使用上图中最后一个模板。</a:t>
            </a:r>
            <a:endParaRPr lang="en-US" altLang="zh-CN" dirty="0"/>
          </a:p>
          <a:p>
            <a:r>
              <a:rPr lang="zh-CN" altLang="en-US" dirty="0"/>
              <a:t>图（</a:t>
            </a:r>
            <a:r>
              <a:rPr lang="en-US" altLang="zh-CN" dirty="0"/>
              <a:t>b</a:t>
            </a:r>
            <a:r>
              <a:rPr lang="zh-CN" altLang="en-US" dirty="0"/>
              <a:t>）：得到的结果的绝对值。注意图像中所有水平和垂直的部分都被除去了，并且在图（</a:t>
            </a:r>
            <a:r>
              <a:rPr lang="en-US" altLang="zh-CN" dirty="0"/>
              <a:t>b</a:t>
            </a:r>
            <a:r>
              <a:rPr lang="zh-CN" altLang="en-US" dirty="0"/>
              <a:t>）中所有原图中接近</a:t>
            </a:r>
            <a:r>
              <a:rPr lang="en-US" altLang="zh-CN" dirty="0"/>
              <a:t>-45</a:t>
            </a:r>
            <a:r>
              <a:rPr lang="zh-CN" altLang="en-US" dirty="0"/>
              <a:t>度方向的部分产生了最强响应。</a:t>
            </a:r>
            <a:endParaRPr lang="en-US" altLang="zh-CN" dirty="0"/>
          </a:p>
          <a:p>
            <a:r>
              <a:rPr lang="zh-CN" altLang="en-US" dirty="0"/>
              <a:t>图（</a:t>
            </a:r>
            <a:r>
              <a:rPr lang="en-US" altLang="zh-CN" dirty="0"/>
              <a:t>c</a:t>
            </a:r>
            <a:r>
              <a:rPr lang="zh-CN" altLang="en-US" dirty="0"/>
              <a:t>）显示了使用阈值等于图像中最大值后的结果。</a:t>
            </a:r>
          </a:p>
        </p:txBody>
      </p:sp>
      <p:sp>
        <p:nvSpPr>
          <p:cNvPr id="4" name="文本占位符 3"/>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4267200" y="1219200"/>
            <a:ext cx="4791075" cy="4752975"/>
          </a:xfrm>
          <a:prstGeom prst="rect">
            <a:avLst/>
          </a:prstGeom>
        </p:spPr>
      </p:pic>
    </p:spTree>
    <p:extLst>
      <p:ext uri="{BB962C8B-B14F-4D97-AF65-F5344CB8AC3E}">
        <p14:creationId xmlns:p14="http://schemas.microsoft.com/office/powerpoint/2010/main" val="3822071177"/>
      </p:ext>
    </p:extLst>
  </p:cSld>
  <p:clrMapOvr>
    <a:masterClrMapping/>
  </p:clrMapOvr>
  <p:transition spd="slow">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p:txBody>
          <a:bodyPr/>
          <a:lstStyle/>
          <a:p>
            <a:fld id="{ADE44704-AA61-41F4-85C3-11FAEC8D28F5}" type="slidenum">
              <a:rPr lang="zh-CN" altLang="en-US"/>
              <a:pPr/>
              <a:t>80</a:t>
            </a:fld>
            <a:endParaRPr lang="en-US" altLang="zh-CN"/>
          </a:p>
        </p:txBody>
      </p:sp>
      <p:sp>
        <p:nvSpPr>
          <p:cNvPr id="506888" name="WordArt 8"/>
          <p:cNvSpPr>
            <a:spLocks noChangeArrowheads="1" noChangeShapeType="1" noTextEdit="1"/>
          </p:cNvSpPr>
          <p:nvPr/>
        </p:nvSpPr>
        <p:spPr bwMode="auto">
          <a:xfrm>
            <a:off x="2616200" y="3124200"/>
            <a:ext cx="4038600" cy="914400"/>
          </a:xfrm>
          <a:prstGeom prst="rect">
            <a:avLst/>
          </a:prstGeom>
        </p:spPr>
        <p:txBody>
          <a:bodyPr wrap="none" fromWordArt="1">
            <a:prstTxWarp prst="textPlain">
              <a:avLst>
                <a:gd name="adj" fmla="val 50000"/>
              </a:avLst>
            </a:prstTxWarp>
          </a:bodyPr>
          <a:lstStyle/>
          <a:p>
            <a:pPr algn="ctr"/>
            <a:r>
              <a:rPr lang="zh-CN" altLang="en-US" sz="3600" kern="10">
                <a:ln w="12700">
                  <a:solidFill>
                    <a:srgbClr val="3333CC"/>
                  </a:solidFill>
                  <a:round/>
                  <a:headEnd/>
                  <a:tailEnd/>
                </a:ln>
                <a:solidFill>
                  <a:srgbClr val="B2B2B2">
                    <a:alpha val="50000"/>
                  </a:srgbClr>
                </a:solidFill>
                <a:effectLst>
                  <a:outerShdw dist="45791" dir="2021404" algn="ctr" rotWithShape="0">
                    <a:srgbClr val="9999FF"/>
                  </a:outerShdw>
                </a:effectLst>
                <a:latin typeface="宋体" panose="02010600030101010101" pitchFamily="2" charset="-122"/>
              </a:rPr>
              <a:t>谢谢大家！</a:t>
            </a:r>
          </a:p>
        </p:txBody>
      </p:sp>
    </p:spTree>
    <p:extLst>
      <p:ext uri="{BB962C8B-B14F-4D97-AF65-F5344CB8AC3E}">
        <p14:creationId xmlns:p14="http://schemas.microsoft.com/office/powerpoint/2010/main" val="241660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检测接近</a:t>
            </a:r>
            <a:r>
              <a:rPr lang="en-US" altLang="zh-CN" dirty="0"/>
              <a:t>22.5</a:t>
            </a:r>
            <a:r>
              <a:rPr lang="zh-CN" altLang="en-US" dirty="0"/>
              <a:t>度的线？</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97346527"/>
              </p:ext>
            </p:extLst>
          </p:nvPr>
        </p:nvGraphicFramePr>
        <p:xfrm>
          <a:off x="361950" y="1685925"/>
          <a:ext cx="2686050" cy="1854200"/>
        </p:xfrm>
        <a:graphic>
          <a:graphicData uri="http://schemas.openxmlformats.org/drawingml/2006/table">
            <a:tbl>
              <a:tblPr firstRow="1" bandRow="1">
                <a:tableStyleId>{5C22544A-7EE6-4342-B048-85BDC9FD1C3A}</a:tableStyleId>
              </a:tblPr>
              <a:tblGrid>
                <a:gridCol w="537210">
                  <a:extLst>
                    <a:ext uri="{9D8B030D-6E8A-4147-A177-3AD203B41FA5}">
                      <a16:colId xmlns:a16="http://schemas.microsoft.com/office/drawing/2014/main" val="20000"/>
                    </a:ext>
                  </a:extLst>
                </a:gridCol>
                <a:gridCol w="537210">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537210">
                  <a:extLst>
                    <a:ext uri="{9D8B030D-6E8A-4147-A177-3AD203B41FA5}">
                      <a16:colId xmlns:a16="http://schemas.microsoft.com/office/drawing/2014/main" val="20004"/>
                    </a:ext>
                  </a:extLst>
                </a:gridCol>
              </a:tblGrid>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文本占位符 3"/>
          <p:cNvSpPr>
            <a:spLocks noGrp="1"/>
          </p:cNvSpPr>
          <p:nvPr>
            <p:ph type="body" sz="quarter" idx="10"/>
          </p:nvPr>
        </p:nvSpPr>
        <p:spPr/>
        <p:txBody>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625043644"/>
              </p:ext>
            </p:extLst>
          </p:nvPr>
        </p:nvGraphicFramePr>
        <p:xfrm>
          <a:off x="3276600" y="1676400"/>
          <a:ext cx="2686050" cy="1854200"/>
        </p:xfrm>
        <a:graphic>
          <a:graphicData uri="http://schemas.openxmlformats.org/drawingml/2006/table">
            <a:tbl>
              <a:tblPr firstRow="1" bandRow="1">
                <a:tableStyleId>{5C22544A-7EE6-4342-B048-85BDC9FD1C3A}</a:tableStyleId>
              </a:tblPr>
              <a:tblGrid>
                <a:gridCol w="537210">
                  <a:extLst>
                    <a:ext uri="{9D8B030D-6E8A-4147-A177-3AD203B41FA5}">
                      <a16:colId xmlns:a16="http://schemas.microsoft.com/office/drawing/2014/main" val="20000"/>
                    </a:ext>
                  </a:extLst>
                </a:gridCol>
                <a:gridCol w="537210">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537210">
                  <a:extLst>
                    <a:ext uri="{9D8B030D-6E8A-4147-A177-3AD203B41FA5}">
                      <a16:colId xmlns:a16="http://schemas.microsoft.com/office/drawing/2014/main" val="20004"/>
                    </a:ext>
                  </a:extLst>
                </a:gridCol>
              </a:tblGrid>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172468218"/>
              </p:ext>
            </p:extLst>
          </p:nvPr>
        </p:nvGraphicFramePr>
        <p:xfrm>
          <a:off x="6248400" y="1676400"/>
          <a:ext cx="2686050" cy="1854200"/>
        </p:xfrm>
        <a:graphic>
          <a:graphicData uri="http://schemas.openxmlformats.org/drawingml/2006/table">
            <a:tbl>
              <a:tblPr firstRow="1" bandRow="1">
                <a:tableStyleId>{5C22544A-7EE6-4342-B048-85BDC9FD1C3A}</a:tableStyleId>
              </a:tblPr>
              <a:tblGrid>
                <a:gridCol w="537210">
                  <a:extLst>
                    <a:ext uri="{9D8B030D-6E8A-4147-A177-3AD203B41FA5}">
                      <a16:colId xmlns:a16="http://schemas.microsoft.com/office/drawing/2014/main" val="20000"/>
                    </a:ext>
                  </a:extLst>
                </a:gridCol>
                <a:gridCol w="537210">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537210">
                  <a:extLst>
                    <a:ext uri="{9D8B030D-6E8A-4147-A177-3AD203B41FA5}">
                      <a16:colId xmlns:a16="http://schemas.microsoft.com/office/drawing/2014/main" val="20004"/>
                    </a:ext>
                  </a:extLst>
                </a:gridCol>
              </a:tblGrid>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656634096"/>
              </p:ext>
            </p:extLst>
          </p:nvPr>
        </p:nvGraphicFramePr>
        <p:xfrm>
          <a:off x="361950" y="4191000"/>
          <a:ext cx="2686050" cy="1854200"/>
        </p:xfrm>
        <a:graphic>
          <a:graphicData uri="http://schemas.openxmlformats.org/drawingml/2006/table">
            <a:tbl>
              <a:tblPr firstRow="1" bandRow="1">
                <a:tableStyleId>{5C22544A-7EE6-4342-B048-85BDC9FD1C3A}</a:tableStyleId>
              </a:tblPr>
              <a:tblGrid>
                <a:gridCol w="537210">
                  <a:extLst>
                    <a:ext uri="{9D8B030D-6E8A-4147-A177-3AD203B41FA5}">
                      <a16:colId xmlns:a16="http://schemas.microsoft.com/office/drawing/2014/main" val="20000"/>
                    </a:ext>
                  </a:extLst>
                </a:gridCol>
                <a:gridCol w="537210">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537210">
                  <a:extLst>
                    <a:ext uri="{9D8B030D-6E8A-4147-A177-3AD203B41FA5}">
                      <a16:colId xmlns:a16="http://schemas.microsoft.com/office/drawing/2014/main" val="20004"/>
                    </a:ext>
                  </a:extLst>
                </a:gridCol>
              </a:tblGrid>
              <a:tr h="370840">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29354941"/>
              </p:ext>
            </p:extLst>
          </p:nvPr>
        </p:nvGraphicFramePr>
        <p:xfrm>
          <a:off x="4419600" y="4191000"/>
          <a:ext cx="2686050" cy="1854200"/>
        </p:xfrm>
        <a:graphic>
          <a:graphicData uri="http://schemas.openxmlformats.org/drawingml/2006/table">
            <a:tbl>
              <a:tblPr firstRow="1" bandRow="1">
                <a:tableStyleId>{5C22544A-7EE6-4342-B048-85BDC9FD1C3A}</a:tableStyleId>
              </a:tblPr>
              <a:tblGrid>
                <a:gridCol w="537210">
                  <a:extLst>
                    <a:ext uri="{9D8B030D-6E8A-4147-A177-3AD203B41FA5}">
                      <a16:colId xmlns:a16="http://schemas.microsoft.com/office/drawing/2014/main" val="20000"/>
                    </a:ext>
                  </a:extLst>
                </a:gridCol>
                <a:gridCol w="537210">
                  <a:extLst>
                    <a:ext uri="{9D8B030D-6E8A-4147-A177-3AD203B41FA5}">
                      <a16:colId xmlns:a16="http://schemas.microsoft.com/office/drawing/2014/main" val="20001"/>
                    </a:ext>
                  </a:extLst>
                </a:gridCol>
                <a:gridCol w="537210">
                  <a:extLst>
                    <a:ext uri="{9D8B030D-6E8A-4147-A177-3AD203B41FA5}">
                      <a16:colId xmlns:a16="http://schemas.microsoft.com/office/drawing/2014/main" val="20002"/>
                    </a:ext>
                  </a:extLst>
                </a:gridCol>
                <a:gridCol w="537210">
                  <a:extLst>
                    <a:ext uri="{9D8B030D-6E8A-4147-A177-3AD203B41FA5}">
                      <a16:colId xmlns:a16="http://schemas.microsoft.com/office/drawing/2014/main" val="20003"/>
                    </a:ext>
                  </a:extLst>
                </a:gridCol>
                <a:gridCol w="537210">
                  <a:extLst>
                    <a:ext uri="{9D8B030D-6E8A-4147-A177-3AD203B41FA5}">
                      <a16:colId xmlns:a16="http://schemas.microsoft.com/office/drawing/2014/main" val="20004"/>
                    </a:ext>
                  </a:extLst>
                </a:gridCol>
              </a:tblGrid>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altLang="zh-CN" b="0" dirty="0">
                          <a:solidFill>
                            <a:srgbClr val="FF0000"/>
                          </a:solidFill>
                          <a:latin typeface="微软雅黑" panose="020B0503020204020204" pitchFamily="34" charset="-122"/>
                          <a:ea typeface="微软雅黑" panose="020B0503020204020204" pitchFamily="34" charset="-122"/>
                        </a:rPr>
                        <a:t>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0" name="文本框 9"/>
          <p:cNvSpPr txBox="1"/>
          <p:nvPr/>
        </p:nvSpPr>
        <p:spPr>
          <a:xfrm>
            <a:off x="1219200" y="6248400"/>
            <a:ext cx="4475905" cy="369332"/>
          </a:xfrm>
          <a:prstGeom prst="rect">
            <a:avLst/>
          </a:prstGeom>
          <a:noFill/>
        </p:spPr>
        <p:txBody>
          <a:bodyPr wrap="none" rtlCol="0">
            <a:spAutoFit/>
          </a:bodyPr>
          <a:lstStyle/>
          <a:p>
            <a:r>
              <a:rPr lang="zh-CN" altLang="en-US" dirty="0"/>
              <a:t>根据前面的模板，构造</a:t>
            </a:r>
            <a:r>
              <a:rPr lang="en-US" altLang="zh-CN" dirty="0"/>
              <a:t>5x5</a:t>
            </a:r>
            <a:r>
              <a:rPr lang="zh-CN" altLang="en-US" dirty="0"/>
              <a:t>的模板可以实现</a:t>
            </a:r>
          </a:p>
        </p:txBody>
      </p:sp>
    </p:spTree>
    <p:extLst>
      <p:ext uri="{BB962C8B-B14F-4D97-AF65-F5344CB8AC3E}">
        <p14:creationId xmlns:p14="http://schemas.microsoft.com/office/powerpoint/2010/main" val="18896536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08.75"/>
  <p:tag name="ORIGINALWIDTH" val="753.75"/>
  <p:tag name="OUTPUTDPI" val="1200"/>
  <p:tag name="LATEXADDIN" val="\documentclass{article}&#10;\usepackage{mathrsfs,amssymb,amsmath}&#10;\usepackage{color}&#10;\pagestyle{empty}&#10;\begin{document}&#10;&#10;$$R_1, R_2, R_3, R_4$$&#10;&#10;\end{document}&#10;"/>
  <p:tag name="IGUANATEXSIZE" val="20"/>
  <p:tag name="IGUANATEXCURSOR" val="137"/>
  <p:tag name="TRANSPARENCY" val="True"/>
  <p:tag name="FILENAME" val=""/>
  <p:tag name="INPUTTYPE" val="0"/>
  <p:tag name="LATEXENGINEID" val="0"/>
  <p:tag name="TEMPFOLDER" val=".\.\"/>
</p:tagLst>
</file>

<file path=ppt/tags/tag10.xml><?xml version="1.0" encoding="utf-8"?>
<p:tagLst xmlns:a="http://schemas.openxmlformats.org/drawingml/2006/main" xmlns:r="http://schemas.openxmlformats.org/officeDocument/2006/relationships" xmlns:p="http://schemas.openxmlformats.org/presentationml/2006/main">
  <p:tag name="ORIGINALHEIGHT" val="341.25"/>
  <p:tag name="ORIGINALWIDTH" val="1300.5"/>
  <p:tag name="OUTPUTDPI" val="1200"/>
  <p:tag name="LATEXADDIN" val="\documentclass{article}&#10;\usepackage{mathrsfs,amssymb,amsmath}&#10;\usepackage{color}&#10;\pagestyle{empty}&#10;\begin{document}&#10;&#10;$$S=\sum_{i=1}^n(y_i-(ax_i+b))^2$$&#10;&#10;\end{document}&#10;"/>
  <p:tag name="IGUANATEXSIZE" val="20"/>
  <p:tag name="IGUANATEXCURSOR" val="145"/>
  <p:tag name="TRANSPARENCY" val="True"/>
  <p:tag name="FILENAME" val=""/>
  <p:tag name="INPUTTYPE" val="0"/>
  <p:tag name="LATEXENGINEID" val="0"/>
  <p:tag name="TEMPFOLDER" val=".\.\"/>
</p:tagLst>
</file>

<file path=ppt/tags/tag11.xml><?xml version="1.0" encoding="utf-8"?>
<p:tagLst xmlns:a="http://schemas.openxmlformats.org/drawingml/2006/main" xmlns:r="http://schemas.openxmlformats.org/officeDocument/2006/relationships" xmlns:p="http://schemas.openxmlformats.org/presentationml/2006/main">
  <p:tag name="ORIGINALHEIGHT" val="672.75"/>
  <p:tag name="ORIGINALWIDTH" val="1230"/>
  <p:tag name="OUTPUTDPI" val="1200"/>
  <p:tag name="LATEXADDIN" val="\documentclass{article}&#10;\usepackage{mathrsfs,amssymb,amsmath}&#10;\usepackage{color}&#10;\pagestyle{empty}&#10;\begin{document}&#10;\[&#10;\begin{bmatrix}&#10;y_1\\&#10;y_2\\&#10;\vdots\\&#10;y_n&#10;\end{bmatrix}&#10;=&#10;\begin{bmatrix}&#10;x_1 &amp; 1\\&#10;x_2 &amp; 1\\&#10;\vdots &amp; \vdots\\&#10;x_n &amp; 1&#10;\end{bmatrix}&#10;\times&#10;\begin{bmatrix}&#10;a\\&#10;b&#10;\end{bmatrix}&#10;\]&#10;&#10;\end{document}&#10;&#10;&#10;\end{document}&#10;"/>
  <p:tag name="IGUANATEXSIZE" val="20"/>
  <p:tag name="IGUANATEXCURSOR" val="280"/>
  <p:tag name="TRANSPARENCY" val="True"/>
  <p:tag name="FILENAME" val=""/>
  <p:tag name="INPUTTYPE" val="0"/>
  <p:tag name="LATEXENGINEID" val="0"/>
  <p:tag name="TEMPFOLDER" val=".\.\"/>
</p:tagLst>
</file>

<file path=ppt/tags/tag12.xml><?xml version="1.0" encoding="utf-8"?>
<p:tagLst xmlns:a="http://schemas.openxmlformats.org/drawingml/2006/main" xmlns:r="http://schemas.openxmlformats.org/officeDocument/2006/relationships" xmlns:p="http://schemas.openxmlformats.org/presentationml/2006/main">
  <p:tag name="ORIGINALHEIGHT" val="135.75"/>
  <p:tag name="ORIGINALWIDTH" val="904.5"/>
  <p:tag name="OUTPUTDPI" val="1200"/>
  <p:tag name="LATEXADDIN" val="\documentclass{article}&#10;\usepackage{mathrsfs,amssymb,amsmath}&#10;\usepackage{color}&#10;\pagestyle{empty}&#10;\begin{document}&#10;&#10;$$y=ax^2+bx+c$$&#10;&#10;\end{document}&#10;"/>
  <p:tag name="IGUANATEXSIZE" val="20"/>
  <p:tag name="IGUANATEXCURSOR" val="130"/>
  <p:tag name="TRANSPARENCY" val="True"/>
  <p:tag name="FILENAME" val=""/>
  <p:tag name="INPUTTYPE" val="0"/>
  <p:tag name="LATEXENGINEID" val="0"/>
  <p:tag name="TEMPFOLDER" val=".\.\"/>
</p:tagLst>
</file>

<file path=ppt/tags/tag13.xml><?xml version="1.0" encoding="utf-8"?>
<p:tagLst xmlns:a="http://schemas.openxmlformats.org/drawingml/2006/main" xmlns:r="http://schemas.openxmlformats.org/officeDocument/2006/relationships" xmlns:p="http://schemas.openxmlformats.org/presentationml/2006/main">
  <p:tag name="ORIGINALHEIGHT" val="341.25"/>
  <p:tag name="ORIGINALWIDTH" val="1634.25"/>
  <p:tag name="OUTPUTDPI" val="1200"/>
  <p:tag name="LATEXADDIN" val="\documentclass{article}&#10;\usepackage{mathrsfs,amssymb,amsmath}&#10;\usepackage{color}&#10;\pagestyle{empty}&#10;\begin{document}&#10;&#10;$$S=\sum_{i=1}^n(y_i-(ax_i^2+bx_i+c))^2$$&#10;&#10;\end{document}&#10;"/>
  <p:tag name="IGUANATEXSIZE" val="20"/>
  <p:tag name="IGUANATEXCURSOR" val="152"/>
  <p:tag name="TRANSPARENCY" val="True"/>
  <p:tag name="FILENAME" val=""/>
  <p:tag name="INPUTTYPE" val="0"/>
  <p:tag name="LATEXENGINEID" val="0"/>
  <p:tag name="TEMPFOLDER" val=".\.\"/>
</p:tagLst>
</file>

<file path=ppt/tags/tag14.xml><?xml version="1.0" encoding="utf-8"?>
<p:tagLst xmlns:a="http://schemas.openxmlformats.org/drawingml/2006/main" xmlns:r="http://schemas.openxmlformats.org/officeDocument/2006/relationships" xmlns:p="http://schemas.openxmlformats.org/presentationml/2006/main">
  <p:tag name="ORIGINALHEIGHT" val="675"/>
  <p:tag name="ORIGINALWIDTH" val="1519.5"/>
  <p:tag name="OUTPUTDPI" val="1200"/>
  <p:tag name="LATEXADDIN" val="\documentclass{article}&#10;\usepackage{mathrsfs,amssymb,amsmath}&#10;\usepackage{color}&#10;\pagestyle{empty}&#10;\begin{document}&#10;\[&#10;\begin{bmatrix}&#10;y_1\\&#10;y_2\\&#10;\vdots\\&#10;y_n&#10;\end{bmatrix}&#10;=&#10;\begin{bmatrix}&#10;x_1^2 &amp; x_1 &amp; 1\\&#10;x_2^2 &amp; x_2 &amp; 1\\&#10;\vdots &amp; \vdots\\&#10;x_n^2 &amp; x_n &amp; 1&#10;\end{bmatrix}&#10;\times&#10;\begin{bmatrix}&#10;a\\&#10;b\\&#10;c&#10;\end{bmatrix}&#10;\]&#10;&#10;\end{document}&#10;&#10;&#10;\end{document}&#10;"/>
  <p:tag name="IGUANATEXSIZE" val="20"/>
  <p:tag name="IGUANATEXCURSOR" val="257"/>
  <p:tag name="TRANSPARENCY" val="True"/>
  <p:tag name="FILENAME" val=""/>
  <p:tag name="INPUTTYPE" val="0"/>
  <p:tag name="LATEXENGINEID" val="0"/>
  <p:tag name="TEMPFOLDER" val=".\.\"/>
</p:tagLst>
</file>

<file path=ppt/tags/tag15.xml><?xml version="1.0" encoding="utf-8"?>
<p:tagLst xmlns:a="http://schemas.openxmlformats.org/drawingml/2006/main" xmlns:r="http://schemas.openxmlformats.org/officeDocument/2006/relationships" xmlns:p="http://schemas.openxmlformats.org/presentationml/2006/main">
  <p:tag name="ORIGINALHEIGHT" val="110.25"/>
  <p:tag name="ORIGINALWIDTH" val="419.25"/>
  <p:tag name="OUTPUTDPI" val="1200"/>
  <p:tag name="LATEXADDIN" val="\documentclass{article}&#10;\usepackage{mathrsfs,amssymb,amsmath}&#10;\usepackage{color}&#10;\pagestyle{empty}&#10;\begin{document}&#10;&#10;$\mathbf{y}=\mathbf{X}\mathbf{a}$&#10;&#10;\end{document}&#10;"/>
  <p:tag name="IGUANATEXSIZE" val="20"/>
  <p:tag name="IGUANATEXCURSOR" val="150"/>
  <p:tag name="TRANSPARENCY" val="True"/>
  <p:tag name="FILENAME" val=""/>
  <p:tag name="INPUTTYPE" val="0"/>
  <p:tag name="LATEXENGINEID" val="0"/>
  <p:tag name="TEMPFOLDER" val=".\.\"/>
</p:tagLst>
</file>

<file path=ppt/tags/tag2.xml><?xml version="1.0" encoding="utf-8"?>
<p:tagLst xmlns:a="http://schemas.openxmlformats.org/drawingml/2006/main" xmlns:r="http://schemas.openxmlformats.org/officeDocument/2006/relationships" xmlns:p="http://schemas.openxmlformats.org/presentationml/2006/main">
  <p:tag name="ORIGINALHEIGHT" val="130.5"/>
  <p:tag name="ORIGINALWIDTH" val="889.5"/>
  <p:tag name="OUTPUTDPI" val="1200"/>
  <p:tag name="LATEXADDIN" val="\documentclass{article}&#10;\usepackage{mathrsfs,amssymb,amsmath}&#10;\usepackage{color}&#10;\pagestyle{empty}&#10;\begin{document}&#10;&#10;$$|R_i|&gt;|R_j|,j\neq i$$&#10;&#10;\end{document}&#10;"/>
  <p:tag name="IGUANATEXSIZE" val="20"/>
  <p:tag name="IGUANATEXCURSOR" val="140"/>
  <p:tag name="TRANSPARENCY" val="True"/>
  <p:tag name="FILENAME" val=""/>
  <p:tag name="INPUTTYPE" val="0"/>
  <p:tag name="LATEXENGINEID" val="0"/>
  <p:tag name="TEMPFOLDER" val=".\.\"/>
</p:tagLst>
</file>

<file path=ppt/tags/tag3.xml><?xml version="1.0" encoding="utf-8"?>
<p:tagLst xmlns:a="http://schemas.openxmlformats.org/drawingml/2006/main" xmlns:r="http://schemas.openxmlformats.org/officeDocument/2006/relationships" xmlns:p="http://schemas.openxmlformats.org/presentationml/2006/main">
  <p:tag name="ORIGINALHEIGHT" val="489"/>
  <p:tag name="ORIGINALWIDTH" val="1358.25"/>
  <p:tag name="OUTPUTDPI" val="1200"/>
  <p:tag name="LATEXADDIN" val="\documentclass{article}&#10;\usepackage{mathrsfs,amssymb,amsmath}&#10;\usepackage{color}&#10;\pagestyle{empty}&#10;\begin{document}&#10;&#10;\begin{equation*}&#10;\nabla f(x,y)=&#10;\begin{bmatrix}&#10;G_x\\&#10;G_y&#10;\end{bmatrix}&#10;=&#10;\begin{bmatrix}&#10;\frac{\partial f}{\partial x} \\&#10;\\&#10;\frac{\partial f}{\partial y}&#10;\end{bmatrix}&#10;\end{equation*}&#10;\end{document}&#10;"/>
  <p:tag name="IGUANATEXSIZE" val="20"/>
  <p:tag name="IGUANATEXCURSOR" val="243"/>
  <p:tag name="TRANSPARENCY" val="True"/>
  <p:tag name="FILENAME" val=""/>
  <p:tag name="INPUTTYPE" val="0"/>
  <p:tag name="LATEXENGINEID" val="0"/>
  <p:tag name="TEMPFOLDER" val=".\.\"/>
</p:tagLst>
</file>

<file path=ppt/tags/tag4.xml><?xml version="1.0" encoding="utf-8"?>
<p:tagLst xmlns:a="http://schemas.openxmlformats.org/drawingml/2006/main" xmlns:r="http://schemas.openxmlformats.org/officeDocument/2006/relationships" xmlns:p="http://schemas.openxmlformats.org/presentationml/2006/main">
  <p:tag name="ORIGINALHEIGHT" val="224.25"/>
  <p:tag name="ORIGINALWIDTH" val="1157.25"/>
  <p:tag name="OUTPUTDPI" val="1200"/>
  <p:tag name="LATEXADDIN" val="\documentclass{article}&#10;\usepackage{mathrsfs,amssymb,amsmath}&#10;\usepackage{color}&#10;\pagestyle{empty}&#10;\begin{document}&#10;&#10;$$\mbox{mag}(f)=\sqrt{G_x^2+G_y^2}$$&#10;&#10;\end{document}&#10;"/>
  <p:tag name="IGUANATEXSIZE" val="20"/>
  <p:tag name="IGUANATEXCURSOR" val="153"/>
  <p:tag name="TRANSPARENCY" val="True"/>
  <p:tag name="FILENAME" val=""/>
  <p:tag name="INPUTTYPE" val="0"/>
  <p:tag name="LATEXENGINEID" val="0"/>
  <p:tag name="TEMPFOLDER" val=".\.\"/>
</p:tagLst>
</file>

<file path=ppt/tags/tag5.xml><?xml version="1.0" encoding="utf-8"?>
<p:tagLst xmlns:a="http://schemas.openxmlformats.org/drawingml/2006/main" xmlns:r="http://schemas.openxmlformats.org/officeDocument/2006/relationships" xmlns:p="http://schemas.openxmlformats.org/presentationml/2006/main">
  <p:tag name="ORIGINALHEIGHT" val="276.75"/>
  <p:tag name="ORIGINALWIDTH" val="1151.25"/>
  <p:tag name="OUTPUTDPI" val="1200"/>
  <p:tag name="LATEXADDIN" val="\documentclass{article}&#10;\usepackage{mathrsfs,amssymb,amsmath}&#10;\usepackage{color}&#10;\pagestyle{empty}&#10;\begin{document}&#10;&#10;$$\alpha(x,y)=\mbox{arctan}(\frac{G_y}{G_x})$$&#10;&#10;\end{document}&#10;"/>
  <p:tag name="IGUANATEXSIZE" val="20"/>
  <p:tag name="IGUANATEXCURSOR" val="159"/>
  <p:tag name="TRANSPARENCY" val="True"/>
  <p:tag name="FILENAME" val=""/>
  <p:tag name="INPUTTYPE" val="0"/>
  <p:tag name="LATEXENGINEID" val="0"/>
  <p:tag name="TEMPFOLDER" val=".\.\"/>
</p:tagLst>
</file>

<file path=ppt/tags/tag6.xml><?xml version="1.0" encoding="utf-8"?>
<p:tagLst xmlns:a="http://schemas.openxmlformats.org/drawingml/2006/main" xmlns:r="http://schemas.openxmlformats.org/officeDocument/2006/relationships" xmlns:p="http://schemas.openxmlformats.org/presentationml/2006/main">
  <p:tag name="ORIGINALHEIGHT" val="877.5"/>
  <p:tag name="ORIGINALWIDTH" val="1077.75"/>
  <p:tag name="OUTPUTDPI" val="1200"/>
  <p:tag name="LATEXADDIN" val="\documentclass{article}&#10;\usepackage{mathrsfs,amssymb,amsmath}&#10;\usepackage{color}&#10;\pagestyle{empty}&#10;\begin{document}&#10;&#10;$$M_1=|G_x|+|G_y|$$&#10;&#10;$$M_2=G_x^2+G_y^2$$&#10;&#10;$$M_\infty=\max(G_x,G_y)$$&#10;&#10;\end{document}&#10;"/>
  <p:tag name="IGUANATEXSIZE" val="20"/>
  <p:tag name="IGUANATEXCURSOR" val="182"/>
  <p:tag name="TRANSPARENCY" val="True"/>
  <p:tag name="FILENAME" val=""/>
  <p:tag name="INPUTTYPE" val="0"/>
  <p:tag name="LATEXENGINEID" val="0"/>
  <p:tag name="TEMPFOLDER" val=".\.\"/>
</p:tagLst>
</file>

<file path=ppt/tags/tag7.xml><?xml version="1.0" encoding="utf-8"?>
<p:tagLst xmlns:a="http://schemas.openxmlformats.org/drawingml/2006/main" xmlns:r="http://schemas.openxmlformats.org/officeDocument/2006/relationships" xmlns:p="http://schemas.openxmlformats.org/presentationml/2006/main">
  <p:tag name="ORIGINALHEIGHT" val="299.25"/>
  <p:tag name="ORIGINALWIDTH" val="1865.25"/>
  <p:tag name="OUTPUTDPI" val="1200"/>
  <p:tag name="LATEXADDIN" val="\documentclass{article}&#10;\usepackage{mathrsfs,amssymb,amsmath}&#10;\usepackage{color}&#10;\pagestyle{empty}&#10;\begin{document}&#10;&#10;$$\nabla^2 f(x,y)=\frac{\partial^2f(x,y)}{\partial x^2}+\frac{\partial^2f(x,y)}{\partial y^2}$$&#10;&#10;\end{document}&#10;"/>
  <p:tag name="IGUANATEXSIZE" val="20"/>
  <p:tag name="IGUANATEXCURSOR" val="209"/>
  <p:tag name="TRANSPARENCY" val="True"/>
  <p:tag name="FILENAME" val=""/>
  <p:tag name="INPUTTYPE" val="0"/>
  <p:tag name="LATEXENGINEID" val="0"/>
  <p:tag name="TEMPFOLDER" val=".\.\"/>
</p:tagLst>
</file>

<file path=ppt/tags/tag8.xml><?xml version="1.0" encoding="utf-8"?>
<p:tagLst xmlns:a="http://schemas.openxmlformats.org/drawingml/2006/main" xmlns:r="http://schemas.openxmlformats.org/officeDocument/2006/relationships" xmlns:p="http://schemas.openxmlformats.org/presentationml/2006/main">
  <p:tag name="ORIGINALHEIGHT" val="141"/>
  <p:tag name="ORIGINALWIDTH" val="4015.5"/>
  <p:tag name="OUTPUTDPI" val="1200"/>
  <p:tag name="LATEXADDIN" val="\documentclass{article}&#10;\usepackage{mathrsfs,amssymb,amsmath}&#10;\usepackage{color}&#10;\pagestyle{empty}&#10;\begin{document}&#10;&#10;$$\nabla^2f(x,y)=f(x+1,y)+f(x-1,y)+f(x,y+1)+f(x,y-1)-4f(x,y)$$&#10;&#10;\end{document}&#10;"/>
  <p:tag name="IGUANATEXSIZE" val="20"/>
  <p:tag name="IGUANATEXCURSOR" val="177"/>
  <p:tag name="TRANSPARENCY" val="True"/>
  <p:tag name="FILENAME" val=""/>
  <p:tag name="INPUTTYPE" val="0"/>
  <p:tag name="LATEXENGINEID" val="0"/>
  <p:tag name="TEMPFOLDER" val=".\.\"/>
</p:tagLst>
</file>

<file path=ppt/tags/tag9.xml><?xml version="1.0" encoding="utf-8"?>
<p:tagLst xmlns:a="http://schemas.openxmlformats.org/drawingml/2006/main" xmlns:r="http://schemas.openxmlformats.org/officeDocument/2006/relationships" xmlns:p="http://schemas.openxmlformats.org/presentationml/2006/main">
  <p:tag name="ORIGINALHEIGHT" val="111.75"/>
  <p:tag name="ORIGINALWIDTH" val="569.25"/>
  <p:tag name="OUTPUTDPI" val="1200"/>
  <p:tag name="LATEXADDIN" val="\documentclass{article}&#10;\usepackage{mathrsfs,amssymb,amsmath}&#10;\usepackage{color}&#10;\pagestyle{empty}&#10;\begin{document}&#10;&#10;$$y=ax+b$$&#10;&#10;\end{document}&#10;"/>
  <p:tag name="IGUANATEXSIZE" val="20"/>
  <p:tag name="IGUANATEXCURSOR" val="125"/>
  <p:tag name="TRANSPARENCY" val="True"/>
  <p:tag name="FILENAME" val=""/>
  <p:tag name="INPUTTYPE" val="0"/>
  <p:tag name="LATEXENGINEID" val="0"/>
  <p:tag name="TEMPFOLDER" val=".\.\"/>
</p:tagLst>
</file>

<file path=ppt/theme/theme1.xml><?xml version="1.0" encoding="utf-8"?>
<a:theme xmlns:a="http://schemas.openxmlformats.org/drawingml/2006/main" name="CITRUS">
  <a:themeElements>
    <a:clrScheme name="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CITRUS">
      <a:majorFont>
        <a:latin typeface="Tahoma"/>
        <a:ea typeface="宋体"/>
        <a:cs typeface="Tahoma"/>
      </a:majorFont>
      <a:minorFont>
        <a:latin typeface="Tahoma"/>
        <a:ea typeface="宋体"/>
        <a:cs typeface="Taho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简洁</Template>
  <TotalTime>19151</TotalTime>
  <Words>5010</Words>
  <Application>Microsoft Office PowerPoint</Application>
  <PresentationFormat>全屏显示(4:3)</PresentationFormat>
  <Paragraphs>821</Paragraphs>
  <Slides>80</Slides>
  <Notes>30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80</vt:i4>
      </vt:variant>
    </vt:vector>
  </HeadingPairs>
  <TitlesOfParts>
    <vt:vector size="97" baseType="lpstr">
      <vt:lpstr>黑体</vt:lpstr>
      <vt:lpstr>楷体_GB2312</vt:lpstr>
      <vt:lpstr>宋体</vt:lpstr>
      <vt:lpstr>微软雅黑</vt:lpstr>
      <vt:lpstr>Arial</vt:lpstr>
      <vt:lpstr>Calibri</vt:lpstr>
      <vt:lpstr>Comic Sans MS</vt:lpstr>
      <vt:lpstr>Symbol</vt:lpstr>
      <vt:lpstr>Tahoma</vt:lpstr>
      <vt:lpstr>Times New Roman</vt:lpstr>
      <vt:lpstr>Wingdings</vt:lpstr>
      <vt:lpstr>CITRUS</vt:lpstr>
      <vt:lpstr>Equation</vt:lpstr>
      <vt:lpstr>MathType 7.0 Equation</vt:lpstr>
      <vt:lpstr>Bitmap Image</vt:lpstr>
      <vt:lpstr>公式</vt:lpstr>
      <vt:lpstr>Microsoft Equation 2.0</vt:lpstr>
      <vt:lpstr>数字图像处理</vt:lpstr>
      <vt:lpstr>本章重点</vt:lpstr>
      <vt:lpstr>图像分割常常是许多图像处理应用中不可缺少的重要步骤</vt:lpstr>
      <vt:lpstr>PowerPoint 演示文稿</vt:lpstr>
      <vt:lpstr>间断检测</vt:lpstr>
      <vt:lpstr>点检测</vt:lpstr>
      <vt:lpstr>线检测</vt:lpstr>
      <vt:lpstr>例：特定方向上的线检测</vt:lpstr>
      <vt:lpstr>检测接近22.5度的线？</vt:lpstr>
      <vt:lpstr>边缘检测</vt:lpstr>
      <vt:lpstr>PowerPoint 演示文稿</vt:lpstr>
      <vt:lpstr>噪声对边缘检测的影响</vt:lpstr>
      <vt:lpstr>梯度算子</vt:lpstr>
      <vt:lpstr>边缘检测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拉普拉斯算子</vt:lpstr>
      <vt:lpstr>PowerPoint 演示文稿</vt:lpstr>
      <vt:lpstr>PowerPoint 演示文稿</vt:lpstr>
      <vt:lpstr>PowerPoint 演示文稿</vt:lpstr>
      <vt:lpstr>PowerPoint 演示文稿</vt:lpstr>
      <vt:lpstr>PowerPoint 演示文稿</vt:lpstr>
      <vt:lpstr>各类算子的受噪声的影响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霍夫变换的变种--Progressive Probabilistic Hough Transform</vt:lpstr>
      <vt:lpstr>PowerPoint 演示文稿</vt:lpstr>
      <vt:lpstr>PowerPoint 演示文稿</vt:lpstr>
      <vt:lpstr>从直线拟合到多项式拟合</vt:lpstr>
      <vt:lpstr>检测直线的其他方法</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10.4.1 基本公式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ToughLife</dc:creator>
  <cp:lastModifiedBy>Wu anqin</cp:lastModifiedBy>
  <cp:revision>164</cp:revision>
  <cp:lastPrinted>1601-01-01T00:00:00Z</cp:lastPrinted>
  <dcterms:created xsi:type="dcterms:W3CDTF">1601-01-01T00:00:00Z</dcterms:created>
  <dcterms:modified xsi:type="dcterms:W3CDTF">2021-12-14T05:48:01Z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